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8"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59"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26634-ACC0-2C48-87CF-B55E03A15E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7F9220-10EA-7E4E-8395-F1BBE5D29E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226BBE-673D-A345-9113-7DF79B755122}"/>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5" name="Footer Placeholder 4">
            <a:extLst>
              <a:ext uri="{FF2B5EF4-FFF2-40B4-BE49-F238E27FC236}">
                <a16:creationId xmlns:a16="http://schemas.microsoft.com/office/drawing/2014/main" id="{7ED1100A-ECF4-0B42-B5C1-FB90D16BE0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FF845-BA2A-E940-A379-364BAD866CCA}"/>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2361686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CB59C-2FCB-FA42-A509-89EE04C3DD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25BFD0-F30F-6B45-AEAE-26F57ADA6E5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A0C259-465F-F34F-A5F9-6D9D69B804FE}"/>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5" name="Footer Placeholder 4">
            <a:extLst>
              <a:ext uri="{FF2B5EF4-FFF2-40B4-BE49-F238E27FC236}">
                <a16:creationId xmlns:a16="http://schemas.microsoft.com/office/drawing/2014/main" id="{8E7647AC-BB91-8B44-B09C-6644EE9D3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53BF98-401D-4244-AC5B-42DD384B0DA1}"/>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3638599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B0822-58D0-A549-8694-24AD38AAEA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60B8E8-41C8-F44F-B044-B705EAC912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3479BD5-7E54-4D43-903F-69ACE1218C89}"/>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5" name="Footer Placeholder 4">
            <a:extLst>
              <a:ext uri="{FF2B5EF4-FFF2-40B4-BE49-F238E27FC236}">
                <a16:creationId xmlns:a16="http://schemas.microsoft.com/office/drawing/2014/main" id="{32106D7B-1A5B-4948-8507-7E1E90AB32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0755EB-AEEE-4942-853F-7FE659EE609B}"/>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2615581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5D890-FD52-E844-AEEB-2FAAB527ED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3162F-B888-954F-B01B-68F4F42AF5F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C54D56-EA8E-4C44-B743-A05C64E2CD4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444F39-9967-8E49-983A-E020BF46CF08}"/>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6" name="Footer Placeholder 5">
            <a:extLst>
              <a:ext uri="{FF2B5EF4-FFF2-40B4-BE49-F238E27FC236}">
                <a16:creationId xmlns:a16="http://schemas.microsoft.com/office/drawing/2014/main" id="{F3C1B813-7D12-F540-874F-FF540EC335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B8BF5-371E-1840-99BC-E619360C860D}"/>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164291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FB95-56AD-A449-A555-25B713C2F0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E1011-B292-A740-A31D-AD9AA7AE52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D679687-547C-BF44-B8D8-3305385F8E9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C3223C-4F9E-4245-B930-84CEA6EAE2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F30BCCD-4A3E-9D44-B1E5-E32503EDBC0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58E804-A90E-0B44-B53C-F4F95AD97198}"/>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8" name="Footer Placeholder 7">
            <a:extLst>
              <a:ext uri="{FF2B5EF4-FFF2-40B4-BE49-F238E27FC236}">
                <a16:creationId xmlns:a16="http://schemas.microsoft.com/office/drawing/2014/main" id="{43AE3EA8-E517-ED4B-A2A1-40FD0A51F4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5C47C3-1F05-C74E-BF6D-468276E730C4}"/>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3484956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4245F-C299-5148-B334-ADB714F3C1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E4D6A6-34D7-804E-AE7D-95A1CF4AEEF7}"/>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4" name="Footer Placeholder 3">
            <a:extLst>
              <a:ext uri="{FF2B5EF4-FFF2-40B4-BE49-F238E27FC236}">
                <a16:creationId xmlns:a16="http://schemas.microsoft.com/office/drawing/2014/main" id="{7881FEAB-63A1-1643-8B3B-CFA6A391DD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781A8-EAAB-4044-B44E-AD750316DC15}"/>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3022032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93533E-D12C-2B40-841A-AC05F363F7CC}"/>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3" name="Footer Placeholder 2">
            <a:extLst>
              <a:ext uri="{FF2B5EF4-FFF2-40B4-BE49-F238E27FC236}">
                <a16:creationId xmlns:a16="http://schemas.microsoft.com/office/drawing/2014/main" id="{57B95A94-1598-6545-BD6A-A7884E9948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14034E-C86A-A74B-8D24-44DBAD430F99}"/>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2809748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27BD5-2410-F146-BC8E-D428A2B503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D86A6C-A2D5-2342-95B1-29B3C54F78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0A06A3-9413-1542-8A06-962FEB7916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6C0A7E-6362-DD44-B4F3-B502B5DB2079}"/>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6" name="Footer Placeholder 5">
            <a:extLst>
              <a:ext uri="{FF2B5EF4-FFF2-40B4-BE49-F238E27FC236}">
                <a16:creationId xmlns:a16="http://schemas.microsoft.com/office/drawing/2014/main" id="{5418535B-984F-4143-B3D7-FCD20087C8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842ECA-B0B5-0041-A717-2B838F19DB08}"/>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4083659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25962-07D9-4549-8CA2-7BB431E4C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FE941E-3567-4F48-87A5-2D89FC63A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66A697-9759-4C49-9E27-0E4F05126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2162B01-5A3D-7441-93A7-3ED029838E5F}"/>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6" name="Footer Placeholder 5">
            <a:extLst>
              <a:ext uri="{FF2B5EF4-FFF2-40B4-BE49-F238E27FC236}">
                <a16:creationId xmlns:a16="http://schemas.microsoft.com/office/drawing/2014/main" id="{93094287-2EB9-7C47-A4EC-13EED521A1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916B1C-46A5-1E4E-BEFF-DFC7B4B9750A}"/>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3582262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30091-8A5E-7D49-9455-C916E930D3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4ACF57-2A00-754A-A6BF-E4FFDAAAF0A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9DE03C-739F-F040-9DDB-B9F92EADC027}"/>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5" name="Footer Placeholder 4">
            <a:extLst>
              <a:ext uri="{FF2B5EF4-FFF2-40B4-BE49-F238E27FC236}">
                <a16:creationId xmlns:a16="http://schemas.microsoft.com/office/drawing/2014/main" id="{0ECC0CCC-E582-6243-B5DD-67F933A8CF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041289-3605-FA46-B8FD-C4E19C137CD0}"/>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3454196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7BC04A-0625-254B-AB42-F2482CD4C1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13421-C1ED-E743-A0F4-F51C90A8C9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B340A3-D4A9-B54B-9B5A-04E1711D93C9}"/>
              </a:ext>
            </a:extLst>
          </p:cNvPr>
          <p:cNvSpPr>
            <a:spLocks noGrp="1"/>
          </p:cNvSpPr>
          <p:nvPr>
            <p:ph type="dt" sz="half" idx="10"/>
          </p:nvPr>
        </p:nvSpPr>
        <p:spPr/>
        <p:txBody>
          <a:bodyPr/>
          <a:lstStyle/>
          <a:p>
            <a:fld id="{9C4ED619-0997-DF41-A74F-0326AAE1C81B}" type="datetimeFigureOut">
              <a:rPr lang="en-US" smtClean="0"/>
              <a:t>5/29/23</a:t>
            </a:fld>
            <a:endParaRPr lang="en-US"/>
          </a:p>
        </p:txBody>
      </p:sp>
      <p:sp>
        <p:nvSpPr>
          <p:cNvPr id="5" name="Footer Placeholder 4">
            <a:extLst>
              <a:ext uri="{FF2B5EF4-FFF2-40B4-BE49-F238E27FC236}">
                <a16:creationId xmlns:a16="http://schemas.microsoft.com/office/drawing/2014/main" id="{57FE4800-E2D7-E547-AB37-13BB105C8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BD17E-768B-8C40-B875-65657FCE6EE4}"/>
              </a:ext>
            </a:extLst>
          </p:cNvPr>
          <p:cNvSpPr>
            <a:spLocks noGrp="1"/>
          </p:cNvSpPr>
          <p:nvPr>
            <p:ph type="sldNum" sz="quarter" idx="12"/>
          </p:nvPr>
        </p:nvSpPr>
        <p:spPr/>
        <p:txBody>
          <a:bodyPr/>
          <a:lstStyle/>
          <a:p>
            <a:fld id="{C54DB2CA-29F3-B348-9F23-2E188D10A6D7}" type="slidenum">
              <a:rPr lang="en-US" smtClean="0"/>
              <a:t>‹#›</a:t>
            </a:fld>
            <a:endParaRPr lang="en-US"/>
          </a:p>
        </p:txBody>
      </p:sp>
    </p:spTree>
    <p:extLst>
      <p:ext uri="{BB962C8B-B14F-4D97-AF65-F5344CB8AC3E}">
        <p14:creationId xmlns:p14="http://schemas.microsoft.com/office/powerpoint/2010/main" val="3720063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733463-CAEE-C645-9E2C-79A7A9AFBA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68F141-F6FB-4A4C-BDC4-C53592DB24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997F9E-B2FB-4D45-954A-117947BB06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ED619-0997-DF41-A74F-0326AAE1C81B}" type="datetimeFigureOut">
              <a:rPr lang="en-US" smtClean="0"/>
              <a:t>5/29/23</a:t>
            </a:fld>
            <a:endParaRPr lang="en-US"/>
          </a:p>
        </p:txBody>
      </p:sp>
      <p:sp>
        <p:nvSpPr>
          <p:cNvPr id="5" name="Footer Placeholder 4">
            <a:extLst>
              <a:ext uri="{FF2B5EF4-FFF2-40B4-BE49-F238E27FC236}">
                <a16:creationId xmlns:a16="http://schemas.microsoft.com/office/drawing/2014/main" id="{6C980D9D-F2B3-AC42-B1BA-2CC17FDE33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A98A8C-2C33-634A-B23E-99C8BAD90F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4DB2CA-29F3-B348-9F23-2E188D10A6D7}" type="slidenum">
              <a:rPr lang="en-US" smtClean="0"/>
              <a:t>‹#›</a:t>
            </a:fld>
            <a:endParaRPr lang="en-US"/>
          </a:p>
        </p:txBody>
      </p:sp>
    </p:spTree>
    <p:extLst>
      <p:ext uri="{BB962C8B-B14F-4D97-AF65-F5344CB8AC3E}">
        <p14:creationId xmlns:p14="http://schemas.microsoft.com/office/powerpoint/2010/main" val="374337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slide" Target="slide9.xml"/></Relationships>
</file>

<file path=ppt/slides/_rels/slide7.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slide" Target="slide11.xml"/></Relationships>
</file>

<file path=ppt/slides/_rels/slide8.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slide" Target="slide15.xml"/></Relationships>
</file>

<file path=ppt/slides/_rels/slide14.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slide" Target="slide17.xml"/></Relationships>
</file>

<file path=ppt/slides/_rels/slide15.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slide" Target="slide18.xml"/></Relationships>
</file>

<file path=ppt/slides/_rels/slide1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slide" Target="slide19.xml"/></Relationships>
</file>

<file path=ppt/slides/_rels/slide17.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slide" Target="slide19.xml"/></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slide" Target="slide2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131A7-2CCF-F047-A37B-ED6DAC4AE8AF}"/>
              </a:ext>
            </a:extLst>
          </p:cNvPr>
          <p:cNvSpPr>
            <a:spLocks noGrp="1"/>
          </p:cNvSpPr>
          <p:nvPr>
            <p:ph type="ctrTitle"/>
          </p:nvPr>
        </p:nvSpPr>
        <p:spPr>
          <a:xfrm>
            <a:off x="452062" y="731945"/>
            <a:ext cx="11157735" cy="2387600"/>
          </a:xfrm>
        </p:spPr>
        <p:txBody>
          <a:bodyPr>
            <a:normAutofit/>
          </a:bodyPr>
          <a:lstStyle/>
          <a:p>
            <a:r>
              <a:rPr lang="en-US" sz="7200" b="1" dirty="0">
                <a:solidFill>
                  <a:schemeClr val="bg1"/>
                </a:solidFill>
              </a:rPr>
              <a:t>Sight-Reading Adventures</a:t>
            </a:r>
          </a:p>
        </p:txBody>
      </p:sp>
      <p:sp>
        <p:nvSpPr>
          <p:cNvPr id="3" name="Subtitle 2">
            <a:extLst>
              <a:ext uri="{FF2B5EF4-FFF2-40B4-BE49-F238E27FC236}">
                <a16:creationId xmlns:a16="http://schemas.microsoft.com/office/drawing/2014/main" id="{5F9532AD-EBBD-C346-BD69-2C524368B989}"/>
              </a:ext>
            </a:extLst>
          </p:cNvPr>
          <p:cNvSpPr>
            <a:spLocks noGrp="1"/>
          </p:cNvSpPr>
          <p:nvPr>
            <p:ph type="subTitle" idx="1"/>
          </p:nvPr>
        </p:nvSpPr>
        <p:spPr>
          <a:xfrm>
            <a:off x="1458929" y="3406829"/>
            <a:ext cx="9144000" cy="2891229"/>
          </a:xfrm>
        </p:spPr>
        <p:txBody>
          <a:bodyPr>
            <a:normAutofit fontScale="77500" lnSpcReduction="20000"/>
          </a:bodyPr>
          <a:lstStyle/>
          <a:p>
            <a:r>
              <a:rPr lang="en-US" sz="5700" dirty="0">
                <a:solidFill>
                  <a:schemeClr val="bg1"/>
                </a:solidFill>
              </a:rPr>
              <a:t>Road Trip</a:t>
            </a:r>
          </a:p>
          <a:p>
            <a:r>
              <a:rPr lang="en-US" sz="2800" dirty="0">
                <a:solidFill>
                  <a:schemeClr val="bg1"/>
                </a:solidFill>
              </a:rPr>
              <a:t>Suggested Age- 4</a:t>
            </a:r>
            <a:r>
              <a:rPr lang="en-US" sz="2800" baseline="30000" dirty="0">
                <a:solidFill>
                  <a:schemeClr val="bg1"/>
                </a:solidFill>
              </a:rPr>
              <a:t>th</a:t>
            </a:r>
            <a:r>
              <a:rPr lang="en-US" sz="2800" dirty="0">
                <a:solidFill>
                  <a:schemeClr val="bg1"/>
                </a:solidFill>
              </a:rPr>
              <a:t> to 6</a:t>
            </a:r>
            <a:r>
              <a:rPr lang="en-US" sz="2800" baseline="30000" dirty="0">
                <a:solidFill>
                  <a:schemeClr val="bg1"/>
                </a:solidFill>
              </a:rPr>
              <a:t>th</a:t>
            </a:r>
            <a:r>
              <a:rPr lang="en-US" sz="2800" dirty="0">
                <a:solidFill>
                  <a:schemeClr val="bg1"/>
                </a:solidFill>
              </a:rPr>
              <a:t> grade</a:t>
            </a:r>
          </a:p>
          <a:p>
            <a:r>
              <a:rPr lang="en-US" sz="2800" dirty="0">
                <a:solidFill>
                  <a:schemeClr val="bg1"/>
                </a:solidFill>
              </a:rPr>
              <a:t>Range- la, </a:t>
            </a:r>
            <a:r>
              <a:rPr lang="en-US" sz="2800" dirty="0" err="1">
                <a:solidFill>
                  <a:schemeClr val="bg1"/>
                </a:solidFill>
              </a:rPr>
              <a:t>ti</a:t>
            </a:r>
            <a:r>
              <a:rPr lang="en-US" sz="2800" dirty="0">
                <a:solidFill>
                  <a:schemeClr val="bg1"/>
                </a:solidFill>
              </a:rPr>
              <a:t>, do, re, me, so</a:t>
            </a:r>
          </a:p>
          <a:p>
            <a:r>
              <a:rPr lang="en-US" sz="2800" dirty="0">
                <a:solidFill>
                  <a:schemeClr val="bg1"/>
                </a:solidFill>
              </a:rPr>
              <a:t>Unison exercises in treble clef</a:t>
            </a:r>
          </a:p>
          <a:p>
            <a:endParaRPr lang="en-US" sz="2800" dirty="0">
              <a:solidFill>
                <a:schemeClr val="bg1"/>
              </a:solidFill>
            </a:endParaRPr>
          </a:p>
          <a:p>
            <a:endParaRPr lang="en-US" sz="2800" dirty="0">
              <a:solidFill>
                <a:schemeClr val="bg1"/>
              </a:solidFill>
            </a:endParaRPr>
          </a:p>
          <a:p>
            <a:r>
              <a:rPr lang="en-US" sz="2800" dirty="0">
                <a:solidFill>
                  <a:schemeClr val="bg1"/>
                </a:solidFill>
              </a:rPr>
              <a:t>By Micah Bland</a:t>
            </a:r>
          </a:p>
        </p:txBody>
      </p:sp>
    </p:spTree>
    <p:extLst>
      <p:ext uri="{BB962C8B-B14F-4D97-AF65-F5344CB8AC3E}">
        <p14:creationId xmlns:p14="http://schemas.microsoft.com/office/powerpoint/2010/main" val="1567478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92D1F-3FC7-A94E-B29C-E9D62BC9735F}"/>
              </a:ext>
            </a:extLst>
          </p:cNvPr>
          <p:cNvSpPr>
            <a:spLocks noGrp="1"/>
          </p:cNvSpPr>
          <p:nvPr>
            <p:ph type="title"/>
          </p:nvPr>
        </p:nvSpPr>
        <p:spPr/>
        <p:txBody>
          <a:bodyPr/>
          <a:lstStyle/>
          <a:p>
            <a:r>
              <a:rPr lang="en-US" b="1" dirty="0">
                <a:solidFill>
                  <a:schemeClr val="bg1"/>
                </a:solidFill>
              </a:rPr>
              <a:t>Instructions</a:t>
            </a:r>
          </a:p>
        </p:txBody>
      </p:sp>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1544595"/>
            <a:ext cx="10678296" cy="4930346"/>
          </a:xfrm>
        </p:spPr>
        <p:txBody>
          <a:bodyPr>
            <a:normAutofit/>
          </a:bodyPr>
          <a:lstStyle/>
          <a:p>
            <a:pPr marL="514350" indent="-514350">
              <a:buAutoNum type="arabicParenR"/>
            </a:pPr>
            <a:r>
              <a:rPr lang="en-US" dirty="0">
                <a:solidFill>
                  <a:schemeClr val="bg1"/>
                </a:solidFill>
              </a:rPr>
              <a:t>Upon completing the sight-reading exercise, read the text.  Students then select which path to take.  Students vote for the path by displaying the corresponding Curwen hand sign and singing the designated pitch.</a:t>
            </a:r>
          </a:p>
          <a:p>
            <a:pPr marL="514350" indent="-514350">
              <a:buAutoNum type="arabicParenR"/>
            </a:pPr>
            <a:r>
              <a:rPr lang="en-US" dirty="0">
                <a:solidFill>
                  <a:schemeClr val="bg1"/>
                </a:solidFill>
              </a:rPr>
              <a:t>Click the solfege text of winning path for a direct link to the next slide.</a:t>
            </a:r>
          </a:p>
          <a:p>
            <a:pPr marL="514350" indent="-514350">
              <a:buAutoNum type="arabicParenR"/>
            </a:pPr>
            <a:r>
              <a:rPr lang="en-US" dirty="0">
                <a:solidFill>
                  <a:schemeClr val="bg1"/>
                </a:solidFill>
              </a:rPr>
              <a:t>Students can sight read using any of the following combinations: chant, sing on solfege, or sing text.</a:t>
            </a:r>
          </a:p>
          <a:p>
            <a:pPr marL="514350" indent="-514350">
              <a:buAutoNum type="arabicParenR"/>
            </a:pPr>
            <a:r>
              <a:rPr lang="en-US" dirty="0">
                <a:solidFill>
                  <a:schemeClr val="bg1"/>
                </a:solidFill>
              </a:rPr>
              <a:t>Suggested combinations include</a:t>
            </a:r>
          </a:p>
          <a:p>
            <a:pPr lvl="1"/>
            <a:r>
              <a:rPr lang="en-US" dirty="0">
                <a:solidFill>
                  <a:schemeClr val="bg1"/>
                </a:solidFill>
              </a:rPr>
              <a:t>Teacher sings text, students sing solfege.  </a:t>
            </a:r>
          </a:p>
          <a:p>
            <a:pPr lvl="1"/>
            <a:r>
              <a:rPr lang="en-US" dirty="0">
                <a:solidFill>
                  <a:schemeClr val="bg1"/>
                </a:solidFill>
              </a:rPr>
              <a:t>Half of the group sings text other half sings solfege.</a:t>
            </a:r>
          </a:p>
          <a:p>
            <a:pPr marL="0" indent="0">
              <a:buNone/>
            </a:pPr>
            <a:endParaRPr lang="en-US" dirty="0">
              <a:solidFill>
                <a:schemeClr val="bg1"/>
              </a:solidFill>
            </a:endParaRPr>
          </a:p>
        </p:txBody>
      </p:sp>
    </p:spTree>
    <p:extLst>
      <p:ext uri="{BB962C8B-B14F-4D97-AF65-F5344CB8AC3E}">
        <p14:creationId xmlns:p14="http://schemas.microsoft.com/office/powerpoint/2010/main" val="2834495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76837" y="758506"/>
            <a:ext cx="10515600" cy="4351338"/>
          </a:xfrm>
        </p:spPr>
        <p:txBody>
          <a:bodyPr/>
          <a:lstStyle/>
          <a:p>
            <a:pPr marL="0" indent="0">
              <a:buNone/>
            </a:pPr>
            <a:r>
              <a:rPr lang="en-US" dirty="0">
                <a:solidFill>
                  <a:schemeClr val="bg1"/>
                </a:solidFill>
              </a:rPr>
              <a:t>The bell rings on the last day of school.  Summer is finally here! </a:t>
            </a:r>
          </a:p>
          <a:p>
            <a:pPr marL="0" indent="0">
              <a:buNone/>
            </a:pPr>
            <a:r>
              <a:rPr lang="en-US" dirty="0">
                <a:solidFill>
                  <a:schemeClr val="bg1"/>
                </a:solidFill>
              </a:rPr>
              <a:t>Where will you go on vacation?</a:t>
            </a:r>
          </a:p>
          <a:p>
            <a:pPr marL="0" indent="0">
              <a:buNone/>
            </a:pPr>
            <a:endParaRPr lang="en-US" dirty="0">
              <a:solidFill>
                <a:schemeClr val="bg1"/>
              </a:solidFill>
            </a:endParaRPr>
          </a:p>
          <a:p>
            <a:pPr marL="0" indent="0">
              <a:buNone/>
            </a:pPr>
            <a:r>
              <a:rPr lang="en-US" dirty="0">
                <a:solidFill>
                  <a:schemeClr val="bg1"/>
                </a:solidFill>
              </a:rPr>
              <a:t>Choices	Beach				Amusement Park</a:t>
            </a:r>
          </a:p>
          <a:p>
            <a:pPr marL="0" indent="0">
              <a:buNone/>
            </a:pPr>
            <a:r>
              <a:rPr lang="en-US" dirty="0">
                <a:solidFill>
                  <a:schemeClr val="bg1"/>
                </a:solidFill>
              </a:rPr>
              <a:t>		   </a:t>
            </a:r>
            <a:r>
              <a:rPr lang="en-US" dirty="0">
                <a:solidFill>
                  <a:schemeClr val="bg1"/>
                </a:solidFill>
                <a:hlinkClick r:id="rId2" action="ppaction://hlinksldjump"/>
              </a:rPr>
              <a:t>Do</a:t>
            </a:r>
            <a:r>
              <a:rPr lang="en-US" dirty="0">
                <a:solidFill>
                  <a:schemeClr val="bg1"/>
                </a:solidFill>
              </a:rPr>
              <a:t>					  </a:t>
            </a:r>
            <a:r>
              <a:rPr lang="en-US" dirty="0">
                <a:solidFill>
                  <a:schemeClr val="bg1"/>
                </a:solidFill>
                <a:hlinkClick r:id="rId3" action="ppaction://hlinksldjump"/>
              </a:rPr>
              <a:t>So</a:t>
            </a:r>
            <a:endParaRPr lang="en-US" dirty="0">
              <a:solidFill>
                <a:schemeClr val="bg1"/>
              </a:solidFill>
            </a:endParaRPr>
          </a:p>
        </p:txBody>
      </p:sp>
      <p:pic>
        <p:nvPicPr>
          <p:cNvPr id="2" name="Picture 1">
            <a:extLst>
              <a:ext uri="{FF2B5EF4-FFF2-40B4-BE49-F238E27FC236}">
                <a16:creationId xmlns:a16="http://schemas.microsoft.com/office/drawing/2014/main" id="{257BBC3A-DCD6-1448-AA15-0198B5B8EC8E}"/>
              </a:ext>
            </a:extLst>
          </p:cNvPr>
          <p:cNvPicPr>
            <a:picLocks noChangeAspect="1"/>
          </p:cNvPicPr>
          <p:nvPr/>
        </p:nvPicPr>
        <p:blipFill>
          <a:blip r:embed="rId4"/>
          <a:stretch>
            <a:fillRect/>
          </a:stretch>
        </p:blipFill>
        <p:spPr>
          <a:xfrm rot="307291">
            <a:off x="6747657" y="3551356"/>
            <a:ext cx="4519590" cy="3006911"/>
          </a:xfrm>
          <a:prstGeom prst="rect">
            <a:avLst/>
          </a:prstGeom>
        </p:spPr>
      </p:pic>
      <p:pic>
        <p:nvPicPr>
          <p:cNvPr id="4" name="Picture 3">
            <a:extLst>
              <a:ext uri="{FF2B5EF4-FFF2-40B4-BE49-F238E27FC236}">
                <a16:creationId xmlns:a16="http://schemas.microsoft.com/office/drawing/2014/main" id="{0E694F70-8D5F-414B-9C43-A614B8BCF80B}"/>
              </a:ext>
            </a:extLst>
          </p:cNvPr>
          <p:cNvPicPr>
            <a:picLocks noChangeAspect="1"/>
          </p:cNvPicPr>
          <p:nvPr/>
        </p:nvPicPr>
        <p:blipFill>
          <a:blip r:embed="rId5"/>
          <a:stretch>
            <a:fillRect/>
          </a:stretch>
        </p:blipFill>
        <p:spPr>
          <a:xfrm rot="21146393">
            <a:off x="1054984" y="3463096"/>
            <a:ext cx="4519237" cy="3006676"/>
          </a:xfrm>
          <a:prstGeom prst="rect">
            <a:avLst/>
          </a:prstGeom>
        </p:spPr>
      </p:pic>
    </p:spTree>
    <p:extLst>
      <p:ext uri="{BB962C8B-B14F-4D97-AF65-F5344CB8AC3E}">
        <p14:creationId xmlns:p14="http://schemas.microsoft.com/office/powerpoint/2010/main" val="121109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7AAE7-2967-3046-8E3C-FEC73A8AAEC4}"/>
              </a:ext>
            </a:extLst>
          </p:cNvPr>
          <p:cNvPicPr>
            <a:picLocks noChangeAspect="1"/>
          </p:cNvPicPr>
          <p:nvPr/>
        </p:nvPicPr>
        <p:blipFill>
          <a:blip r:embed="rId2"/>
          <a:stretch>
            <a:fillRect/>
          </a:stretch>
        </p:blipFill>
        <p:spPr>
          <a:xfrm>
            <a:off x="0" y="21772"/>
            <a:ext cx="12192000" cy="6836228"/>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01128" y="4012996"/>
            <a:ext cx="10515600" cy="2845004"/>
          </a:xfrm>
        </p:spPr>
        <p:txBody>
          <a:bodyPr/>
          <a:lstStyle/>
          <a:p>
            <a:pPr marL="0" indent="0">
              <a:buNone/>
            </a:pPr>
            <a:r>
              <a:rPr lang="en-US" dirty="0">
                <a:solidFill>
                  <a:schemeClr val="bg1"/>
                </a:solidFill>
              </a:rPr>
              <a:t>Gathering your swimsuit, towel, and sunscreen you take off for the beach.   But which way should you go?  The highway is faster but might have traffic.  While the secret route is much longer, but sure to avoid any delays.</a:t>
            </a:r>
          </a:p>
          <a:p>
            <a:pPr marL="0" indent="0">
              <a:buNone/>
            </a:pPr>
            <a:r>
              <a:rPr lang="en-US" dirty="0">
                <a:solidFill>
                  <a:schemeClr val="bg1"/>
                </a:solidFill>
              </a:rPr>
              <a:t>Choices	 Take highway 		Take secret route</a:t>
            </a:r>
          </a:p>
          <a:p>
            <a:pPr marL="0" indent="0">
              <a:buNone/>
            </a:pPr>
            <a:r>
              <a:rPr lang="en-US" dirty="0">
                <a:solidFill>
                  <a:schemeClr val="bg1"/>
                </a:solidFill>
              </a:rPr>
              <a:t>		        </a:t>
            </a:r>
            <a:r>
              <a:rPr lang="en-US" dirty="0">
                <a:solidFill>
                  <a:schemeClr val="bg1"/>
                </a:solidFill>
                <a:hlinkClick r:id="rId3" action="ppaction://hlinksldjump"/>
              </a:rPr>
              <a:t>Mi</a:t>
            </a:r>
            <a:r>
              <a:rPr lang="en-US" dirty="0">
                <a:solidFill>
                  <a:schemeClr val="bg1"/>
                </a:solidFill>
              </a:rPr>
              <a:t>				  </a:t>
            </a:r>
            <a:r>
              <a:rPr lang="en-US" dirty="0">
                <a:solidFill>
                  <a:schemeClr val="bg1"/>
                </a:solidFill>
                <a:hlinkClick r:id="rId4" action="ppaction://hlinksldjump"/>
              </a:rPr>
              <a:t>Do</a:t>
            </a:r>
            <a:endParaRPr lang="en-US" dirty="0">
              <a:solidFill>
                <a:schemeClr val="bg1"/>
              </a:solidFill>
            </a:endParaRPr>
          </a:p>
          <a:p>
            <a:pPr marL="0" indent="0">
              <a:buNone/>
            </a:pPr>
            <a:endParaRPr lang="en-US" dirty="0">
              <a:solidFill>
                <a:schemeClr val="bg1"/>
              </a:solidFill>
            </a:endParaRPr>
          </a:p>
        </p:txBody>
      </p:sp>
      <p:pic>
        <p:nvPicPr>
          <p:cNvPr id="6" name="Picture 5">
            <a:extLst>
              <a:ext uri="{FF2B5EF4-FFF2-40B4-BE49-F238E27FC236}">
                <a16:creationId xmlns:a16="http://schemas.microsoft.com/office/drawing/2014/main" id="{45873A48-9D9A-3E44-8452-444FBF931120}"/>
              </a:ext>
            </a:extLst>
          </p:cNvPr>
          <p:cNvPicPr>
            <a:picLocks noChangeAspect="1"/>
          </p:cNvPicPr>
          <p:nvPr/>
        </p:nvPicPr>
        <p:blipFill>
          <a:blip r:embed="rId5"/>
          <a:stretch>
            <a:fillRect/>
          </a:stretch>
        </p:blipFill>
        <p:spPr>
          <a:xfrm>
            <a:off x="400564" y="718805"/>
            <a:ext cx="11390872" cy="1450612"/>
          </a:xfrm>
          <a:prstGeom prst="rect">
            <a:avLst/>
          </a:prstGeom>
        </p:spPr>
      </p:pic>
    </p:spTree>
    <p:extLst>
      <p:ext uri="{BB962C8B-B14F-4D97-AF65-F5344CB8AC3E}">
        <p14:creationId xmlns:p14="http://schemas.microsoft.com/office/powerpoint/2010/main" val="773183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6D4BE3-9227-454F-B339-3DC5EEDB9141}"/>
              </a:ext>
            </a:extLst>
          </p:cNvPr>
          <p:cNvPicPr>
            <a:picLocks noChangeAspect="1"/>
          </p:cNvPicPr>
          <p:nvPr/>
        </p:nvPicPr>
        <p:blipFill>
          <a:blip r:embed="rId2"/>
          <a:stretch>
            <a:fillRect/>
          </a:stretch>
        </p:blipFill>
        <p:spPr>
          <a:xfrm>
            <a:off x="-1" y="-1"/>
            <a:ext cx="12192001" cy="6854715"/>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683651" y="2498490"/>
            <a:ext cx="10817181" cy="3915189"/>
          </a:xfrm>
        </p:spPr>
        <p:txBody>
          <a:bodyPr>
            <a:normAutofit lnSpcReduction="10000"/>
          </a:bodyPr>
          <a:lstStyle/>
          <a:p>
            <a:pPr marL="0" indent="0">
              <a:buNone/>
            </a:pPr>
            <a:r>
              <a:rPr lang="en-US" sz="3200" dirty="0">
                <a:solidFill>
                  <a:schemeClr val="bg1"/>
                </a:solidFill>
                <a:effectLst>
                  <a:glow rad="101600">
                    <a:schemeClr val="tx1">
                      <a:alpha val="40000"/>
                    </a:schemeClr>
                  </a:glow>
                </a:effectLst>
              </a:rPr>
              <a:t>You fly down the highway making great time.  You can almost smell the ocean.  All of the sudden, the highway comes to a standstill.  An 18-wheeler has crashed and spilled its cargo of cow manure all over the highway.  You decide to either pass the time by playing a game or stop to wait it out at a rest stop.</a:t>
            </a:r>
          </a:p>
          <a:p>
            <a:pPr marL="0" indent="0">
              <a:buNone/>
            </a:pPr>
            <a:r>
              <a:rPr lang="en-US" sz="3200" dirty="0">
                <a:solidFill>
                  <a:schemeClr val="bg1"/>
                </a:solidFill>
                <a:effectLst>
                  <a:glow rad="101600">
                    <a:schemeClr val="tx1">
                      <a:alpha val="40000"/>
                    </a:schemeClr>
                  </a:glow>
                </a:effectLst>
              </a:rPr>
              <a:t>	</a:t>
            </a:r>
          </a:p>
          <a:p>
            <a:pPr marL="0" indent="0">
              <a:buNone/>
            </a:pPr>
            <a:r>
              <a:rPr lang="en-US" sz="3200" dirty="0">
                <a:solidFill>
                  <a:schemeClr val="bg1"/>
                </a:solidFill>
                <a:effectLst>
                  <a:glow rad="101600">
                    <a:schemeClr val="tx1">
                      <a:alpha val="40000"/>
                    </a:schemeClr>
                  </a:glow>
                </a:effectLst>
              </a:rPr>
              <a:t>Choices 	Play a game		Wait at rest stop</a:t>
            </a:r>
          </a:p>
          <a:p>
            <a:pPr marL="0" indent="0">
              <a:buNone/>
            </a:pPr>
            <a:r>
              <a:rPr lang="en-US" dirty="0">
                <a:solidFill>
                  <a:schemeClr val="bg1"/>
                </a:solidFill>
                <a:effectLst>
                  <a:glow rad="101600">
                    <a:schemeClr val="tx1">
                      <a:alpha val="40000"/>
                    </a:schemeClr>
                  </a:glow>
                </a:effectLst>
              </a:rPr>
              <a:t>		</a:t>
            </a:r>
            <a:r>
              <a:rPr lang="en-US" dirty="0">
                <a:solidFill>
                  <a:schemeClr val="bg1"/>
                </a:solidFill>
                <a:effectLst>
                  <a:glow rad="101600">
                    <a:schemeClr val="bg1">
                      <a:alpha val="40000"/>
                    </a:schemeClr>
                  </a:glow>
                </a:effectLst>
              </a:rPr>
              <a:t>       </a:t>
            </a:r>
            <a:r>
              <a:rPr lang="en-US" dirty="0">
                <a:solidFill>
                  <a:schemeClr val="bg1"/>
                </a:solidFill>
                <a:effectLst>
                  <a:glow rad="101600">
                    <a:schemeClr val="bg1">
                      <a:alpha val="40000"/>
                    </a:schemeClr>
                  </a:glow>
                </a:effectLst>
                <a:hlinkClick r:id="rId3" action="ppaction://hlinksldjump"/>
              </a:rPr>
              <a:t>Do</a:t>
            </a:r>
            <a:r>
              <a:rPr lang="en-US" dirty="0">
                <a:solidFill>
                  <a:schemeClr val="bg1"/>
                </a:solidFill>
                <a:effectLst>
                  <a:glow rad="101600">
                    <a:schemeClr val="bg1">
                      <a:alpha val="40000"/>
                    </a:schemeClr>
                  </a:glow>
                </a:effectLst>
              </a:rPr>
              <a:t>			 	  </a:t>
            </a:r>
            <a:r>
              <a:rPr lang="en-US" dirty="0">
                <a:solidFill>
                  <a:schemeClr val="bg1"/>
                </a:solidFill>
                <a:effectLst>
                  <a:glow rad="101600">
                    <a:schemeClr val="bg1">
                      <a:alpha val="40000"/>
                    </a:schemeClr>
                  </a:glow>
                </a:effectLst>
                <a:hlinkClick r:id="rId4" action="ppaction://hlinksldjump"/>
              </a:rPr>
              <a:t>So</a:t>
            </a:r>
            <a:endParaRPr lang="en-US" dirty="0">
              <a:solidFill>
                <a:schemeClr val="bg1"/>
              </a:solidFill>
              <a:effectLst>
                <a:glow rad="101600">
                  <a:schemeClr val="bg1">
                    <a:alpha val="40000"/>
                  </a:schemeClr>
                </a:glow>
              </a:effectLst>
            </a:endParaRP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285AC534-2D47-F24D-9100-F77A9212B128}"/>
              </a:ext>
            </a:extLst>
          </p:cNvPr>
          <p:cNvPicPr>
            <a:picLocks noChangeAspect="1"/>
          </p:cNvPicPr>
          <p:nvPr/>
        </p:nvPicPr>
        <p:blipFill>
          <a:blip r:embed="rId5"/>
          <a:stretch>
            <a:fillRect/>
          </a:stretch>
        </p:blipFill>
        <p:spPr>
          <a:xfrm>
            <a:off x="247650" y="365125"/>
            <a:ext cx="11696700" cy="1460500"/>
          </a:xfrm>
          <a:prstGeom prst="rect">
            <a:avLst/>
          </a:prstGeom>
        </p:spPr>
      </p:pic>
    </p:spTree>
    <p:extLst>
      <p:ext uri="{BB962C8B-B14F-4D97-AF65-F5344CB8AC3E}">
        <p14:creationId xmlns:p14="http://schemas.microsoft.com/office/powerpoint/2010/main" val="4210539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2EC1EB-99A4-1043-B313-8F9AF2F57150}"/>
              </a:ext>
            </a:extLst>
          </p:cNvPr>
          <p:cNvPicPr>
            <a:picLocks noChangeAspect="1"/>
          </p:cNvPicPr>
          <p:nvPr/>
        </p:nvPicPr>
        <p:blipFill>
          <a:blip r:embed="rId2"/>
          <a:stretch>
            <a:fillRect/>
          </a:stretch>
        </p:blipFill>
        <p:spPr>
          <a:xfrm>
            <a:off x="-1" y="-1"/>
            <a:ext cx="12192001" cy="6897557"/>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25843" y="2256052"/>
            <a:ext cx="10515600" cy="4351338"/>
          </a:xfrm>
        </p:spPr>
        <p:txBody>
          <a:bodyPr>
            <a:normAutofit/>
          </a:bodyPr>
          <a:lstStyle/>
          <a:p>
            <a:pPr marL="0" indent="0">
              <a:buNone/>
            </a:pPr>
            <a:r>
              <a:rPr lang="en-US" sz="3200" dirty="0">
                <a:solidFill>
                  <a:schemeClr val="bg1"/>
                </a:solidFill>
              </a:rPr>
              <a:t>You take the secret route, but shortly into your journey you realize you didn’t pack any food, and there’s still three hours left in your trip!  You can either stop for food at a rest stop or keep your mind off your hunger by watching a movie.  </a:t>
            </a:r>
          </a:p>
          <a:p>
            <a:pPr marL="0" indent="0">
              <a:buNone/>
            </a:pPr>
            <a:endParaRPr lang="en-US" sz="3200" dirty="0">
              <a:solidFill>
                <a:schemeClr val="bg1"/>
              </a:solidFill>
            </a:endParaRPr>
          </a:p>
          <a:p>
            <a:pPr marL="0" indent="0">
              <a:buNone/>
            </a:pPr>
            <a:r>
              <a:rPr lang="en-US" sz="3200" dirty="0">
                <a:solidFill>
                  <a:schemeClr val="bg1"/>
                </a:solidFill>
              </a:rPr>
              <a:t>Choices	Stop at rest stop		Watch a movie</a:t>
            </a:r>
          </a:p>
          <a:p>
            <a:pPr marL="0" indent="0">
              <a:buNone/>
            </a:pPr>
            <a:r>
              <a:rPr lang="en-US" sz="3200" dirty="0">
                <a:solidFill>
                  <a:schemeClr val="bg1"/>
                </a:solidFill>
              </a:rPr>
              <a:t>			</a:t>
            </a:r>
            <a:r>
              <a:rPr lang="en-US" sz="3200" dirty="0">
                <a:solidFill>
                  <a:schemeClr val="bg1"/>
                </a:solidFill>
                <a:effectLst>
                  <a:glow rad="101600">
                    <a:schemeClr val="bg1">
                      <a:alpha val="60000"/>
                    </a:schemeClr>
                  </a:glow>
                </a:effectLst>
                <a:hlinkClick r:id="rId3" action="ppaction://hlinksldjump"/>
              </a:rPr>
              <a:t>So</a:t>
            </a:r>
            <a:r>
              <a:rPr lang="en-US" sz="3200" dirty="0">
                <a:solidFill>
                  <a:schemeClr val="bg1"/>
                </a:solidFill>
                <a:effectLst>
                  <a:glow rad="101600">
                    <a:schemeClr val="bg1">
                      <a:alpha val="60000"/>
                    </a:schemeClr>
                  </a:glow>
                </a:effectLst>
              </a:rPr>
              <a:t>				</a:t>
            </a:r>
            <a:r>
              <a:rPr lang="en-US" sz="3200" dirty="0">
                <a:solidFill>
                  <a:schemeClr val="bg1"/>
                </a:solidFill>
                <a:effectLst>
                  <a:glow rad="101600">
                    <a:schemeClr val="bg1">
                      <a:alpha val="60000"/>
                    </a:schemeClr>
                  </a:glow>
                </a:effectLst>
                <a:hlinkClick r:id="rId4" action="ppaction://hlinksldjump"/>
              </a:rPr>
              <a:t>Do</a:t>
            </a:r>
            <a:endParaRPr lang="en-US" sz="3200" dirty="0">
              <a:solidFill>
                <a:schemeClr val="bg1"/>
              </a:solidFill>
              <a:effectLst>
                <a:glow rad="101600">
                  <a:schemeClr val="bg1">
                    <a:alpha val="60000"/>
                  </a:schemeClr>
                </a:glow>
              </a:effectLst>
            </a:endParaRPr>
          </a:p>
        </p:txBody>
      </p:sp>
      <p:pic>
        <p:nvPicPr>
          <p:cNvPr id="5" name="Picture 4">
            <a:extLst>
              <a:ext uri="{FF2B5EF4-FFF2-40B4-BE49-F238E27FC236}">
                <a16:creationId xmlns:a16="http://schemas.microsoft.com/office/drawing/2014/main" id="{523BD741-32AA-304B-B689-CE618155DBA1}"/>
              </a:ext>
            </a:extLst>
          </p:cNvPr>
          <p:cNvPicPr>
            <a:picLocks noChangeAspect="1"/>
          </p:cNvPicPr>
          <p:nvPr/>
        </p:nvPicPr>
        <p:blipFill>
          <a:blip r:embed="rId5"/>
          <a:stretch>
            <a:fillRect/>
          </a:stretch>
        </p:blipFill>
        <p:spPr>
          <a:xfrm>
            <a:off x="434914" y="338472"/>
            <a:ext cx="10906529" cy="1627414"/>
          </a:xfrm>
          <a:prstGeom prst="rect">
            <a:avLst/>
          </a:prstGeom>
        </p:spPr>
      </p:pic>
    </p:spTree>
    <p:extLst>
      <p:ext uri="{BB962C8B-B14F-4D97-AF65-F5344CB8AC3E}">
        <p14:creationId xmlns:p14="http://schemas.microsoft.com/office/powerpoint/2010/main" val="2979620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512469-3BEE-7B42-9C7A-0D4B0B82092F}"/>
              </a:ext>
            </a:extLst>
          </p:cNvPr>
          <p:cNvPicPr>
            <a:picLocks noChangeAspect="1"/>
          </p:cNvPicPr>
          <p:nvPr/>
        </p:nvPicPr>
        <p:blipFill>
          <a:blip r:embed="rId2"/>
          <a:stretch>
            <a:fillRect/>
          </a:stretch>
        </p:blipFill>
        <p:spPr>
          <a:xfrm>
            <a:off x="-1" y="-1"/>
            <a:ext cx="12192001" cy="6858315"/>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25843" y="1849459"/>
            <a:ext cx="10515600" cy="4351338"/>
          </a:xfrm>
        </p:spPr>
        <p:txBody>
          <a:bodyPr/>
          <a:lstStyle/>
          <a:p>
            <a:pPr marL="0" indent="0">
              <a:buNone/>
            </a:pPr>
            <a:r>
              <a:rPr lang="en-US" dirty="0">
                <a:solidFill>
                  <a:schemeClr val="bg1"/>
                </a:solidFill>
                <a:effectLst>
                  <a:glow rad="101600">
                    <a:schemeClr val="tx1">
                      <a:alpha val="40000"/>
                    </a:schemeClr>
                  </a:glow>
                </a:effectLst>
              </a:rPr>
              <a:t>You want to play hide and go seek, but that’s a challenge in your tiny clown car.  You settle for playing I spy.  All of the sudden, in the distance you see it, a pristine beach.  You still have to find parking.  Should you go left or right?</a:t>
            </a:r>
          </a:p>
          <a:p>
            <a:pPr marL="0" indent="0">
              <a:buNone/>
            </a:pPr>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					Choices	Left		Right</a:t>
            </a:r>
          </a:p>
          <a:p>
            <a:pPr marL="0" indent="0">
              <a:buNone/>
            </a:pPr>
            <a:r>
              <a:rPr lang="en-US" dirty="0">
                <a:solidFill>
                  <a:schemeClr val="bg1"/>
                </a:solidFill>
                <a:effectLst>
                  <a:glow rad="101600">
                    <a:schemeClr val="tx1">
                      <a:alpha val="40000"/>
                    </a:schemeClr>
                  </a:glow>
                </a:effectLst>
              </a:rPr>
              <a:t>							</a:t>
            </a:r>
            <a:r>
              <a:rPr lang="en-US" dirty="0">
                <a:solidFill>
                  <a:schemeClr val="bg1"/>
                </a:solidFill>
                <a:effectLst>
                  <a:glow rad="101600">
                    <a:schemeClr val="bg1">
                      <a:alpha val="40000"/>
                    </a:schemeClr>
                  </a:glow>
                </a:effectLst>
              </a:rPr>
              <a:t>  </a:t>
            </a:r>
            <a:r>
              <a:rPr lang="en-US" dirty="0">
                <a:solidFill>
                  <a:schemeClr val="bg1"/>
                </a:solidFill>
                <a:effectLst>
                  <a:glow rad="101600">
                    <a:schemeClr val="bg1">
                      <a:alpha val="40000"/>
                    </a:schemeClr>
                  </a:glow>
                </a:effectLst>
                <a:hlinkClick r:id="rId3" action="ppaction://hlinksldjump"/>
              </a:rPr>
              <a:t>La</a:t>
            </a:r>
            <a:r>
              <a:rPr lang="en-US" dirty="0">
                <a:solidFill>
                  <a:schemeClr val="bg1"/>
                </a:solidFill>
                <a:effectLst>
                  <a:glow rad="101600">
                    <a:schemeClr val="bg1">
                      <a:alpha val="40000"/>
                    </a:schemeClr>
                  </a:glow>
                </a:effectLst>
              </a:rPr>
              <a:t>		  </a:t>
            </a:r>
            <a:r>
              <a:rPr lang="en-US" dirty="0">
                <a:solidFill>
                  <a:schemeClr val="bg1"/>
                </a:solidFill>
                <a:effectLst>
                  <a:glow rad="101600">
                    <a:schemeClr val="bg1">
                      <a:alpha val="40000"/>
                    </a:schemeClr>
                  </a:glow>
                </a:effectLst>
                <a:hlinkClick r:id="rId4" action="ppaction://hlinksldjump"/>
              </a:rPr>
              <a:t>Do</a:t>
            </a:r>
            <a:endParaRPr lang="en-US" dirty="0">
              <a:solidFill>
                <a:schemeClr val="bg1"/>
              </a:solidFill>
              <a:effectLst>
                <a:glow rad="101600">
                  <a:schemeClr val="bg1">
                    <a:alpha val="40000"/>
                  </a:schemeClr>
                </a:glow>
              </a:effectLst>
            </a:endParaRPr>
          </a:p>
          <a:p>
            <a:pPr marL="0" indent="0">
              <a:buNone/>
            </a:pPr>
            <a:endParaRPr lang="en-US" dirty="0">
              <a:solidFill>
                <a:schemeClr val="bg1"/>
              </a:solidFill>
            </a:endParaRPr>
          </a:p>
        </p:txBody>
      </p:sp>
      <p:pic>
        <p:nvPicPr>
          <p:cNvPr id="6" name="Picture 5">
            <a:extLst>
              <a:ext uri="{FF2B5EF4-FFF2-40B4-BE49-F238E27FC236}">
                <a16:creationId xmlns:a16="http://schemas.microsoft.com/office/drawing/2014/main" id="{CFC9BB09-772A-8241-BEC6-CF5C7CB567D9}"/>
              </a:ext>
            </a:extLst>
          </p:cNvPr>
          <p:cNvPicPr>
            <a:picLocks noChangeAspect="1"/>
          </p:cNvPicPr>
          <p:nvPr/>
        </p:nvPicPr>
        <p:blipFill>
          <a:blip r:embed="rId5"/>
          <a:stretch>
            <a:fillRect/>
          </a:stretch>
        </p:blipFill>
        <p:spPr>
          <a:xfrm>
            <a:off x="1530693" y="405285"/>
            <a:ext cx="9105900" cy="1346200"/>
          </a:xfrm>
          <a:prstGeom prst="rect">
            <a:avLst/>
          </a:prstGeom>
        </p:spPr>
      </p:pic>
    </p:spTree>
    <p:extLst>
      <p:ext uri="{BB962C8B-B14F-4D97-AF65-F5344CB8AC3E}">
        <p14:creationId xmlns:p14="http://schemas.microsoft.com/office/powerpoint/2010/main" val="141421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p:txBody>
          <a:bodyPr/>
          <a:lstStyle/>
          <a:p>
            <a:pPr marL="0" indent="0">
              <a:buNone/>
            </a:pPr>
            <a:r>
              <a:rPr lang="en-US" dirty="0">
                <a:solidFill>
                  <a:schemeClr val="bg1"/>
                </a:solidFill>
              </a:rPr>
              <a:t>You stop and buy all your favorite candy and drinks.  Ah, you feel refreshed.  Next stop the beach.  Which way should you go left or right?</a:t>
            </a:r>
          </a:p>
          <a:p>
            <a:endParaRPr lang="en-US" dirty="0">
              <a:solidFill>
                <a:schemeClr val="bg1"/>
              </a:solidFill>
            </a:endParaRPr>
          </a:p>
          <a:p>
            <a:pPr marL="0" indent="0">
              <a:buNone/>
            </a:pPr>
            <a:r>
              <a:rPr lang="en-US" dirty="0">
                <a:solidFill>
                  <a:schemeClr val="bg1"/>
                </a:solidFill>
              </a:rPr>
              <a:t>Choices	 Left 			 Right</a:t>
            </a:r>
          </a:p>
          <a:p>
            <a:pPr marL="0" indent="0">
              <a:buNone/>
            </a:pPr>
            <a:r>
              <a:rPr lang="en-US" dirty="0">
                <a:solidFill>
                  <a:schemeClr val="bg1"/>
                </a:solidFill>
              </a:rPr>
              <a:t>		  </a:t>
            </a:r>
            <a:r>
              <a:rPr lang="en-US" dirty="0">
                <a:solidFill>
                  <a:schemeClr val="bg1"/>
                </a:solidFill>
                <a:hlinkClick r:id="rId2" action="ppaction://hlinksldjump"/>
              </a:rPr>
              <a:t>Do</a:t>
            </a:r>
            <a:r>
              <a:rPr lang="en-US" dirty="0">
                <a:solidFill>
                  <a:schemeClr val="bg1"/>
                </a:solidFill>
              </a:rPr>
              <a:t>			   </a:t>
            </a:r>
            <a:r>
              <a:rPr lang="en-US" dirty="0">
                <a:solidFill>
                  <a:schemeClr val="bg1"/>
                </a:solidFill>
                <a:hlinkClick r:id="rId3" action="ppaction://hlinksldjump"/>
              </a:rPr>
              <a:t>Mi</a:t>
            </a:r>
            <a:endParaRPr lang="en-US" dirty="0">
              <a:solidFill>
                <a:schemeClr val="bg1"/>
              </a:solidFill>
            </a:endParaRPr>
          </a:p>
          <a:p>
            <a:pPr marL="0" indent="0">
              <a:buNone/>
            </a:pPr>
            <a:endParaRPr lang="en-US" dirty="0">
              <a:solidFill>
                <a:schemeClr val="bg1"/>
              </a:solidFill>
            </a:endParaRPr>
          </a:p>
        </p:txBody>
      </p:sp>
      <p:pic>
        <p:nvPicPr>
          <p:cNvPr id="6" name="Picture 5">
            <a:extLst>
              <a:ext uri="{FF2B5EF4-FFF2-40B4-BE49-F238E27FC236}">
                <a16:creationId xmlns:a16="http://schemas.microsoft.com/office/drawing/2014/main" id="{21BEC851-92CE-3941-90A6-B95405AD1653}"/>
              </a:ext>
            </a:extLst>
          </p:cNvPr>
          <p:cNvPicPr>
            <a:picLocks noChangeAspect="1"/>
          </p:cNvPicPr>
          <p:nvPr/>
        </p:nvPicPr>
        <p:blipFill>
          <a:blip r:embed="rId4"/>
          <a:stretch>
            <a:fillRect/>
          </a:stretch>
        </p:blipFill>
        <p:spPr>
          <a:xfrm>
            <a:off x="1230698" y="345989"/>
            <a:ext cx="9359900" cy="1371600"/>
          </a:xfrm>
          <a:prstGeom prst="rect">
            <a:avLst/>
          </a:prstGeom>
        </p:spPr>
      </p:pic>
      <p:pic>
        <p:nvPicPr>
          <p:cNvPr id="2" name="Picture 1">
            <a:extLst>
              <a:ext uri="{FF2B5EF4-FFF2-40B4-BE49-F238E27FC236}">
                <a16:creationId xmlns:a16="http://schemas.microsoft.com/office/drawing/2014/main" id="{0F6710FB-DF4B-E449-97DF-C2B792679C9F}"/>
              </a:ext>
            </a:extLst>
          </p:cNvPr>
          <p:cNvPicPr>
            <a:picLocks noChangeAspect="1"/>
          </p:cNvPicPr>
          <p:nvPr/>
        </p:nvPicPr>
        <p:blipFill>
          <a:blip r:embed="rId5"/>
          <a:stretch>
            <a:fillRect/>
          </a:stretch>
        </p:blipFill>
        <p:spPr>
          <a:xfrm>
            <a:off x="6697014" y="3079092"/>
            <a:ext cx="5060502" cy="3366783"/>
          </a:xfrm>
          <a:prstGeom prst="rect">
            <a:avLst/>
          </a:prstGeom>
        </p:spPr>
      </p:pic>
    </p:spTree>
    <p:extLst>
      <p:ext uri="{BB962C8B-B14F-4D97-AF65-F5344CB8AC3E}">
        <p14:creationId xmlns:p14="http://schemas.microsoft.com/office/powerpoint/2010/main" val="2513935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06EFE1-3DCC-9F40-88B0-A9D4A2D8BF66}"/>
              </a:ext>
            </a:extLst>
          </p:cNvPr>
          <p:cNvPicPr>
            <a:picLocks noChangeAspect="1"/>
          </p:cNvPicPr>
          <p:nvPr/>
        </p:nvPicPr>
        <p:blipFill>
          <a:blip r:embed="rId2"/>
          <a:stretch>
            <a:fillRect/>
          </a:stretch>
        </p:blipFill>
        <p:spPr>
          <a:xfrm rot="233117">
            <a:off x="6825802" y="3062939"/>
            <a:ext cx="4978042" cy="3311922"/>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p:txBody>
          <a:bodyPr/>
          <a:lstStyle/>
          <a:p>
            <a:pPr marL="0" indent="0">
              <a:buNone/>
            </a:pPr>
            <a:r>
              <a:rPr lang="en-US" dirty="0">
                <a:solidFill>
                  <a:schemeClr val="bg1"/>
                </a:solidFill>
              </a:rPr>
              <a:t>Great choice! Movies on road trips really help pass the time.  But you and your siblings can’t decide which movie to watch will it be Aladdin or Beauty and the Beast?</a:t>
            </a:r>
          </a:p>
          <a:p>
            <a:pPr marL="0" indent="0">
              <a:buNone/>
            </a:pPr>
            <a:endParaRPr lang="en-US" dirty="0">
              <a:solidFill>
                <a:schemeClr val="bg1"/>
              </a:solidFill>
            </a:endParaRPr>
          </a:p>
          <a:p>
            <a:pPr marL="0" indent="0">
              <a:buNone/>
            </a:pPr>
            <a:r>
              <a:rPr lang="en-US" dirty="0">
                <a:solidFill>
                  <a:schemeClr val="bg1"/>
                </a:solidFill>
              </a:rPr>
              <a:t>Choices	 Aladdin	   Beauty and the Beast</a:t>
            </a:r>
          </a:p>
          <a:p>
            <a:pPr marL="0" indent="0">
              <a:buNone/>
            </a:pPr>
            <a:r>
              <a:rPr lang="en-US" dirty="0">
                <a:solidFill>
                  <a:schemeClr val="bg1"/>
                </a:solidFill>
              </a:rPr>
              <a:t>		     </a:t>
            </a:r>
            <a:r>
              <a:rPr lang="en-US" dirty="0">
                <a:solidFill>
                  <a:schemeClr val="bg1"/>
                </a:solidFill>
                <a:hlinkClick r:id="rId3" action="ppaction://hlinksldjump"/>
              </a:rPr>
              <a:t>Mi</a:t>
            </a:r>
            <a:r>
              <a:rPr lang="en-US" dirty="0">
                <a:solidFill>
                  <a:schemeClr val="bg1"/>
                </a:solidFill>
              </a:rPr>
              <a:t>			       </a:t>
            </a:r>
            <a:r>
              <a:rPr lang="en-US" dirty="0">
                <a:solidFill>
                  <a:schemeClr val="bg1"/>
                </a:solidFill>
                <a:hlinkClick r:id="rId4" action="ppaction://hlinksldjump"/>
              </a:rPr>
              <a:t>Do</a:t>
            </a:r>
            <a:endParaRPr lang="en-US" dirty="0">
              <a:solidFill>
                <a:schemeClr val="bg1"/>
              </a:solidFill>
            </a:endParaRPr>
          </a:p>
          <a:p>
            <a:pPr marL="0" indent="0">
              <a:buNone/>
            </a:pPr>
            <a:endParaRPr lang="en-US" dirty="0">
              <a:solidFill>
                <a:schemeClr val="bg1"/>
              </a:solidFill>
            </a:endParaRPr>
          </a:p>
        </p:txBody>
      </p:sp>
      <p:pic>
        <p:nvPicPr>
          <p:cNvPr id="6" name="Picture 5">
            <a:extLst>
              <a:ext uri="{FF2B5EF4-FFF2-40B4-BE49-F238E27FC236}">
                <a16:creationId xmlns:a16="http://schemas.microsoft.com/office/drawing/2014/main" id="{F147DFEE-C85A-3544-965A-4C420DF6A64A}"/>
              </a:ext>
            </a:extLst>
          </p:cNvPr>
          <p:cNvPicPr>
            <a:picLocks noChangeAspect="1"/>
          </p:cNvPicPr>
          <p:nvPr/>
        </p:nvPicPr>
        <p:blipFill>
          <a:blip r:embed="rId5"/>
          <a:stretch>
            <a:fillRect/>
          </a:stretch>
        </p:blipFill>
        <p:spPr>
          <a:xfrm>
            <a:off x="457200" y="280687"/>
            <a:ext cx="11277600" cy="1384300"/>
          </a:xfrm>
          <a:prstGeom prst="rect">
            <a:avLst/>
          </a:prstGeom>
        </p:spPr>
      </p:pic>
    </p:spTree>
    <p:extLst>
      <p:ext uri="{BB962C8B-B14F-4D97-AF65-F5344CB8AC3E}">
        <p14:creationId xmlns:p14="http://schemas.microsoft.com/office/powerpoint/2010/main" val="3236308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C5F979-6AE5-0D46-A99C-CFD1E81B7D64}"/>
              </a:ext>
            </a:extLst>
          </p:cNvPr>
          <p:cNvPicPr>
            <a:picLocks noChangeAspect="1"/>
          </p:cNvPicPr>
          <p:nvPr/>
        </p:nvPicPr>
        <p:blipFill>
          <a:blip r:embed="rId2"/>
          <a:stretch>
            <a:fillRect/>
          </a:stretch>
        </p:blipFill>
        <p:spPr>
          <a:xfrm>
            <a:off x="-1" y="0"/>
            <a:ext cx="12192001" cy="6891248"/>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468176"/>
            <a:ext cx="10515600" cy="3166505"/>
          </a:xfrm>
        </p:spPr>
        <p:txBody>
          <a:bodyPr/>
          <a:lstStyle/>
          <a:p>
            <a:pPr marL="0" indent="0">
              <a:buNone/>
            </a:pPr>
            <a:r>
              <a:rPr lang="en-US" dirty="0">
                <a:solidFill>
                  <a:schemeClr val="bg1"/>
                </a:solidFill>
                <a:effectLst>
                  <a:glow rad="101600">
                    <a:schemeClr val="tx1">
                      <a:alpha val="40000"/>
                    </a:schemeClr>
                  </a:glow>
                </a:effectLst>
              </a:rPr>
              <a:t>You turn left, drive up and down the beach for hours, but there is not a parking spot in sight.  Becoming extremely frustrated you decide to turn around and head to the city swimming pool back in your hometown.</a:t>
            </a:r>
          </a:p>
          <a:p>
            <a:pPr marL="0" indent="0">
              <a:buNone/>
            </a:pPr>
            <a:endParaRPr lang="en-US" dirty="0">
              <a:solidFill>
                <a:schemeClr val="bg1"/>
              </a:solidFill>
              <a:effectLst>
                <a:glow rad="101600">
                  <a:schemeClr val="tx1">
                    <a:alpha val="40000"/>
                  </a:schemeClr>
                </a:glow>
              </a:effectLst>
            </a:endParaRPr>
          </a:p>
          <a:p>
            <a:pPr marL="0" indent="0" algn="ctr">
              <a:buNone/>
            </a:pPr>
            <a:r>
              <a:rPr lang="en-US" dirty="0">
                <a:solidFill>
                  <a:schemeClr val="bg1"/>
                </a:solidFill>
                <a:effectLst>
                  <a:glow rad="101600">
                    <a:schemeClr val="tx1">
                      <a:alpha val="40000"/>
                    </a:schemeClr>
                  </a:glow>
                </a:effectLst>
              </a:rPr>
              <a:t>Your Journey End’s Here</a:t>
            </a:r>
          </a:p>
          <a:p>
            <a:pPr marL="0" indent="0">
              <a:buNone/>
            </a:pPr>
            <a:endParaRPr lang="en-US" dirty="0">
              <a:solidFill>
                <a:schemeClr val="bg1"/>
              </a:solidFill>
            </a:endParaRPr>
          </a:p>
        </p:txBody>
      </p:sp>
      <p:pic>
        <p:nvPicPr>
          <p:cNvPr id="6" name="Picture 5">
            <a:extLst>
              <a:ext uri="{FF2B5EF4-FFF2-40B4-BE49-F238E27FC236}">
                <a16:creationId xmlns:a16="http://schemas.microsoft.com/office/drawing/2014/main" id="{C85199B6-E021-C64A-8AE2-FD5CA2908F6A}"/>
              </a:ext>
            </a:extLst>
          </p:cNvPr>
          <p:cNvPicPr>
            <a:picLocks noChangeAspect="1"/>
          </p:cNvPicPr>
          <p:nvPr/>
        </p:nvPicPr>
        <p:blipFill>
          <a:blip r:embed="rId3"/>
          <a:stretch>
            <a:fillRect/>
          </a:stretch>
        </p:blipFill>
        <p:spPr>
          <a:xfrm>
            <a:off x="434203" y="466725"/>
            <a:ext cx="11150600" cy="1358900"/>
          </a:xfrm>
          <a:prstGeom prst="rect">
            <a:avLst/>
          </a:prstGeom>
        </p:spPr>
      </p:pic>
    </p:spTree>
    <p:extLst>
      <p:ext uri="{BB962C8B-B14F-4D97-AF65-F5344CB8AC3E}">
        <p14:creationId xmlns:p14="http://schemas.microsoft.com/office/powerpoint/2010/main" val="2842883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91ED9F-70C5-B744-85BF-3013D6E8E9CB}"/>
              </a:ext>
            </a:extLst>
          </p:cNvPr>
          <p:cNvPicPr>
            <a:picLocks noChangeAspect="1"/>
          </p:cNvPicPr>
          <p:nvPr/>
        </p:nvPicPr>
        <p:blipFill>
          <a:blip r:embed="rId2"/>
          <a:stretch>
            <a:fillRect/>
          </a:stretch>
        </p:blipFill>
        <p:spPr>
          <a:xfrm>
            <a:off x="-1" y="-1"/>
            <a:ext cx="12192001" cy="6862497"/>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331573" y="1652631"/>
            <a:ext cx="10515600" cy="4351338"/>
          </a:xfrm>
        </p:spPr>
        <p:txBody>
          <a:bodyPr/>
          <a:lstStyle/>
          <a:p>
            <a:pPr marL="0" indent="0">
              <a:buNone/>
            </a:pPr>
            <a:r>
              <a:rPr lang="en-US" dirty="0">
                <a:solidFill>
                  <a:schemeClr val="bg1"/>
                </a:solidFill>
                <a:effectLst>
                  <a:glow rad="101600">
                    <a:schemeClr val="tx1">
                      <a:alpha val="40000"/>
                    </a:schemeClr>
                  </a:glow>
                </a:effectLst>
              </a:rPr>
              <a:t>Great choice!  It is a beautiful day, you pull right up to the beach, park the car, but before you can get in the water, you must first sing in two parts.  Then you can play all day!</a:t>
            </a: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dirty="0">
                <a:solidFill>
                  <a:schemeClr val="bg1"/>
                </a:solidFill>
                <a:effectLst>
                  <a:glow rad="101600">
                    <a:schemeClr val="tx1">
                      <a:alpha val="40000"/>
                    </a:schemeClr>
                  </a:glow>
                </a:effectLst>
              </a:rPr>
              <a:t>Part 1</a:t>
            </a:r>
          </a:p>
          <a:p>
            <a:pPr marL="0" indent="0">
              <a:buNone/>
            </a:pPr>
            <a:endParaRPr lang="en-US" dirty="0">
              <a:solidFill>
                <a:schemeClr val="bg1"/>
              </a:solidFill>
              <a:effectLst>
                <a:glow rad="101600">
                  <a:schemeClr val="tx1">
                    <a:alpha val="40000"/>
                  </a:schemeClr>
                </a:glow>
              </a:effectLst>
            </a:endParaRPr>
          </a:p>
          <a:p>
            <a:pPr marL="0" indent="0">
              <a:buNone/>
            </a:pPr>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Part 2</a:t>
            </a:r>
          </a:p>
          <a:p>
            <a:pPr marL="0" indent="0">
              <a:buNone/>
            </a:pPr>
            <a:endParaRPr lang="en-US" dirty="0">
              <a:solidFill>
                <a:schemeClr val="bg1"/>
              </a:solidFill>
            </a:endParaRPr>
          </a:p>
        </p:txBody>
      </p:sp>
      <p:pic>
        <p:nvPicPr>
          <p:cNvPr id="6" name="Picture 5">
            <a:extLst>
              <a:ext uri="{FF2B5EF4-FFF2-40B4-BE49-F238E27FC236}">
                <a16:creationId xmlns:a16="http://schemas.microsoft.com/office/drawing/2014/main" id="{A124D6A8-2D14-0E4E-917E-F9A060020648}"/>
              </a:ext>
            </a:extLst>
          </p:cNvPr>
          <p:cNvPicPr>
            <a:picLocks noChangeAspect="1"/>
          </p:cNvPicPr>
          <p:nvPr/>
        </p:nvPicPr>
        <p:blipFill>
          <a:blip r:embed="rId3"/>
          <a:stretch>
            <a:fillRect/>
          </a:stretch>
        </p:blipFill>
        <p:spPr>
          <a:xfrm>
            <a:off x="1470454" y="5168602"/>
            <a:ext cx="10369378" cy="1144672"/>
          </a:xfrm>
          <a:prstGeom prst="rect">
            <a:avLst/>
          </a:prstGeom>
        </p:spPr>
      </p:pic>
      <p:pic>
        <p:nvPicPr>
          <p:cNvPr id="4" name="Picture 3">
            <a:extLst>
              <a:ext uri="{FF2B5EF4-FFF2-40B4-BE49-F238E27FC236}">
                <a16:creationId xmlns:a16="http://schemas.microsoft.com/office/drawing/2014/main" id="{30CEE57F-C896-594C-B5F6-6A22C3AE9CA7}"/>
              </a:ext>
            </a:extLst>
          </p:cNvPr>
          <p:cNvPicPr>
            <a:picLocks noChangeAspect="1"/>
          </p:cNvPicPr>
          <p:nvPr/>
        </p:nvPicPr>
        <p:blipFill>
          <a:blip r:embed="rId4"/>
          <a:stretch>
            <a:fillRect/>
          </a:stretch>
        </p:blipFill>
        <p:spPr>
          <a:xfrm>
            <a:off x="1470454" y="3556876"/>
            <a:ext cx="10369378" cy="1320526"/>
          </a:xfrm>
          <a:prstGeom prst="rect">
            <a:avLst/>
          </a:prstGeom>
        </p:spPr>
      </p:pic>
    </p:spTree>
    <p:extLst>
      <p:ext uri="{BB962C8B-B14F-4D97-AF65-F5344CB8AC3E}">
        <p14:creationId xmlns:p14="http://schemas.microsoft.com/office/powerpoint/2010/main" val="2099810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A950E4-C1FB-1648-A524-8C83E2F447FB}"/>
              </a:ext>
            </a:extLst>
          </p:cNvPr>
          <p:cNvPicPr>
            <a:picLocks noChangeAspect="1"/>
          </p:cNvPicPr>
          <p:nvPr/>
        </p:nvPicPr>
        <p:blipFill>
          <a:blip r:embed="rId2"/>
          <a:stretch>
            <a:fillRect/>
          </a:stretch>
        </p:blipFill>
        <p:spPr>
          <a:xfrm>
            <a:off x="0" y="0"/>
            <a:ext cx="12192000" cy="6890197"/>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381000" y="1825625"/>
            <a:ext cx="10515600" cy="4351338"/>
          </a:xfrm>
        </p:spPr>
        <p:txBody>
          <a:bodyPr/>
          <a:lstStyle/>
          <a:p>
            <a:pPr marL="0" indent="0">
              <a:buNone/>
            </a:pPr>
            <a:r>
              <a:rPr lang="en-US" dirty="0">
                <a:solidFill>
                  <a:schemeClr val="bg1"/>
                </a:solidFill>
                <a:effectLst>
                  <a:glow rad="101600">
                    <a:schemeClr val="tx1">
                      <a:alpha val="40000"/>
                    </a:schemeClr>
                  </a:glow>
                </a:effectLst>
              </a:rPr>
              <a:t>You reach the top of the final hill.  Looking out you see water as far as the eye can see.  It was a great day to go to the beach!  In order to stay at the beach longer, you must first sing in two parts.</a:t>
            </a:r>
          </a:p>
          <a:p>
            <a:pPr marL="0" indent="0">
              <a:buNone/>
            </a:pPr>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Part 1</a:t>
            </a:r>
          </a:p>
          <a:p>
            <a:pPr marL="0" indent="0">
              <a:buNone/>
            </a:pPr>
            <a:endParaRPr lang="en-US" dirty="0">
              <a:solidFill>
                <a:schemeClr val="bg1"/>
              </a:solidFill>
              <a:effectLst>
                <a:glow rad="101600">
                  <a:schemeClr val="tx1">
                    <a:alpha val="40000"/>
                  </a:schemeClr>
                </a:glow>
              </a:effectLst>
            </a:endParaRPr>
          </a:p>
          <a:p>
            <a:pPr marL="0" indent="0">
              <a:buNone/>
            </a:pPr>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Part 2</a:t>
            </a:r>
          </a:p>
          <a:p>
            <a:pPr marL="0" indent="0">
              <a:buNone/>
            </a:pPr>
            <a:endParaRPr lang="en-US" dirty="0">
              <a:solidFill>
                <a:schemeClr val="bg1"/>
              </a:solidFill>
            </a:endParaRPr>
          </a:p>
        </p:txBody>
      </p:sp>
      <p:pic>
        <p:nvPicPr>
          <p:cNvPr id="6" name="Picture 5">
            <a:extLst>
              <a:ext uri="{FF2B5EF4-FFF2-40B4-BE49-F238E27FC236}">
                <a16:creationId xmlns:a16="http://schemas.microsoft.com/office/drawing/2014/main" id="{74611D9A-384A-C744-9637-0773543C6B8A}"/>
              </a:ext>
            </a:extLst>
          </p:cNvPr>
          <p:cNvPicPr>
            <a:picLocks noChangeAspect="1"/>
          </p:cNvPicPr>
          <p:nvPr/>
        </p:nvPicPr>
        <p:blipFill>
          <a:blip r:embed="rId3"/>
          <a:stretch>
            <a:fillRect/>
          </a:stretch>
        </p:blipFill>
        <p:spPr>
          <a:xfrm>
            <a:off x="1495168" y="4784128"/>
            <a:ext cx="10468232" cy="1155584"/>
          </a:xfrm>
          <a:prstGeom prst="rect">
            <a:avLst/>
          </a:prstGeom>
        </p:spPr>
      </p:pic>
      <p:pic>
        <p:nvPicPr>
          <p:cNvPr id="4" name="Picture 3">
            <a:extLst>
              <a:ext uri="{FF2B5EF4-FFF2-40B4-BE49-F238E27FC236}">
                <a16:creationId xmlns:a16="http://schemas.microsoft.com/office/drawing/2014/main" id="{8B088346-6C63-2744-B407-D03DE1D5FC6B}"/>
              </a:ext>
            </a:extLst>
          </p:cNvPr>
          <p:cNvPicPr>
            <a:picLocks noChangeAspect="1"/>
          </p:cNvPicPr>
          <p:nvPr/>
        </p:nvPicPr>
        <p:blipFill>
          <a:blip r:embed="rId4"/>
          <a:stretch>
            <a:fillRect/>
          </a:stretch>
        </p:blipFill>
        <p:spPr>
          <a:xfrm>
            <a:off x="1495168" y="3167085"/>
            <a:ext cx="10468232" cy="1333115"/>
          </a:xfrm>
          <a:prstGeom prst="rect">
            <a:avLst/>
          </a:prstGeom>
        </p:spPr>
      </p:pic>
    </p:spTree>
    <p:extLst>
      <p:ext uri="{BB962C8B-B14F-4D97-AF65-F5344CB8AC3E}">
        <p14:creationId xmlns:p14="http://schemas.microsoft.com/office/powerpoint/2010/main" val="1994634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6E070C-706F-794C-8FAA-027EAB0882A9}"/>
              </a:ext>
            </a:extLst>
          </p:cNvPr>
          <p:cNvPicPr>
            <a:picLocks noChangeAspect="1"/>
          </p:cNvPicPr>
          <p:nvPr/>
        </p:nvPicPr>
        <p:blipFill>
          <a:blip r:embed="rId2"/>
          <a:stretch>
            <a:fillRect/>
          </a:stretch>
        </p:blipFill>
        <p:spPr>
          <a:xfrm>
            <a:off x="-1" y="0"/>
            <a:ext cx="12192001" cy="6879526"/>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592429" y="2307537"/>
            <a:ext cx="11165982" cy="4144777"/>
          </a:xfrm>
        </p:spPr>
        <p:txBody>
          <a:bodyPr>
            <a:normAutofit/>
          </a:bodyPr>
          <a:lstStyle/>
          <a:p>
            <a:pPr marL="0" indent="0">
              <a:buNone/>
            </a:pPr>
            <a:r>
              <a:rPr lang="en-US" sz="3900" dirty="0">
                <a:solidFill>
                  <a:schemeClr val="bg1"/>
                </a:solidFill>
                <a:effectLst>
                  <a:glow rad="190500">
                    <a:schemeClr val="tx1">
                      <a:alpha val="40000"/>
                    </a:schemeClr>
                  </a:glow>
                </a:effectLst>
              </a:rPr>
              <a:t>Excited about the amusement park rides, you gather your belongings and start driving.  Which way should you go Highway 10 or Route 66?</a:t>
            </a:r>
          </a:p>
          <a:p>
            <a:endParaRPr lang="en-US" sz="3900" dirty="0">
              <a:solidFill>
                <a:schemeClr val="bg1"/>
              </a:solidFill>
              <a:effectLst>
                <a:glow rad="190500">
                  <a:schemeClr val="tx1">
                    <a:alpha val="40000"/>
                  </a:schemeClr>
                </a:glow>
              </a:effectLst>
            </a:endParaRPr>
          </a:p>
          <a:p>
            <a:pPr marL="0" indent="0">
              <a:buNone/>
            </a:pPr>
            <a:r>
              <a:rPr lang="en-US" sz="3900" dirty="0">
                <a:solidFill>
                  <a:schemeClr val="bg1"/>
                </a:solidFill>
                <a:effectLst>
                  <a:glow rad="190500">
                    <a:schemeClr val="tx1">
                      <a:alpha val="40000"/>
                    </a:schemeClr>
                  </a:glow>
                </a:effectLst>
              </a:rPr>
              <a:t>Choices     Highway 10	   Route 66</a:t>
            </a:r>
          </a:p>
          <a:p>
            <a:pPr marL="0" indent="0">
              <a:buNone/>
            </a:pPr>
            <a:r>
              <a:rPr lang="en-US" sz="3900" dirty="0">
                <a:solidFill>
                  <a:schemeClr val="bg1"/>
                </a:solidFill>
                <a:effectLst>
                  <a:glow rad="190500">
                    <a:schemeClr val="tx1">
                      <a:alpha val="40000"/>
                    </a:schemeClr>
                  </a:glow>
                </a:effectLst>
              </a:rPr>
              <a:t>		</a:t>
            </a:r>
            <a:r>
              <a:rPr lang="en-US" sz="3900" dirty="0">
                <a:solidFill>
                  <a:schemeClr val="bg1"/>
                </a:solidFill>
                <a:effectLst>
                  <a:glow rad="190500">
                    <a:schemeClr val="bg1">
                      <a:alpha val="40000"/>
                    </a:schemeClr>
                  </a:glow>
                </a:effectLst>
              </a:rPr>
              <a:t>          </a:t>
            </a:r>
            <a:r>
              <a:rPr lang="en-US" sz="3900" dirty="0">
                <a:solidFill>
                  <a:schemeClr val="bg1"/>
                </a:solidFill>
                <a:effectLst>
                  <a:glow rad="190500">
                    <a:schemeClr val="bg1">
                      <a:alpha val="40000"/>
                    </a:schemeClr>
                  </a:glow>
                </a:effectLst>
                <a:hlinkClick r:id="rId3" action="ppaction://hlinksldjump"/>
              </a:rPr>
              <a:t>Do</a:t>
            </a:r>
            <a:r>
              <a:rPr lang="en-US" sz="3900" dirty="0">
                <a:solidFill>
                  <a:schemeClr val="bg1"/>
                </a:solidFill>
                <a:effectLst>
                  <a:glow rad="190500">
                    <a:schemeClr val="bg1">
                      <a:alpha val="40000"/>
                    </a:schemeClr>
                  </a:glow>
                </a:effectLst>
              </a:rPr>
              <a:t>		         </a:t>
            </a:r>
            <a:r>
              <a:rPr lang="en-US" sz="3900" dirty="0">
                <a:solidFill>
                  <a:schemeClr val="bg1"/>
                </a:solidFill>
                <a:effectLst>
                  <a:glow rad="190500">
                    <a:schemeClr val="bg1">
                      <a:alpha val="40000"/>
                    </a:schemeClr>
                  </a:glow>
                </a:effectLst>
                <a:hlinkClick r:id="rId4" action="ppaction://hlinksldjump"/>
              </a:rPr>
              <a:t>La</a:t>
            </a:r>
            <a:endParaRPr lang="en-US" sz="3900" dirty="0">
              <a:solidFill>
                <a:schemeClr val="bg1"/>
              </a:solidFill>
              <a:effectLst>
                <a:glow rad="190500">
                  <a:schemeClr val="bg1">
                    <a:alpha val="40000"/>
                  </a:schemeClr>
                </a:glow>
              </a:effectLst>
            </a:endParaRP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A4604DE7-0F17-0C4A-B6C3-5DE07EB3C26F}"/>
              </a:ext>
            </a:extLst>
          </p:cNvPr>
          <p:cNvPicPr>
            <a:picLocks noChangeAspect="1"/>
          </p:cNvPicPr>
          <p:nvPr/>
        </p:nvPicPr>
        <p:blipFill>
          <a:blip r:embed="rId5"/>
          <a:stretch>
            <a:fillRect/>
          </a:stretch>
        </p:blipFill>
        <p:spPr>
          <a:xfrm>
            <a:off x="0" y="427954"/>
            <a:ext cx="12192000" cy="1560114"/>
          </a:xfrm>
          <a:prstGeom prst="rect">
            <a:avLst/>
          </a:prstGeom>
        </p:spPr>
      </p:pic>
    </p:spTree>
    <p:extLst>
      <p:ext uri="{BB962C8B-B14F-4D97-AF65-F5344CB8AC3E}">
        <p14:creationId xmlns:p14="http://schemas.microsoft.com/office/powerpoint/2010/main" val="2691505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9231AED-D400-3E49-B009-C4C347A37261}"/>
              </a:ext>
            </a:extLst>
          </p:cNvPr>
          <p:cNvPicPr>
            <a:picLocks noChangeAspect="1"/>
          </p:cNvPicPr>
          <p:nvPr/>
        </p:nvPicPr>
        <p:blipFill>
          <a:blip r:embed="rId2"/>
          <a:stretch>
            <a:fillRect/>
          </a:stretch>
        </p:blipFill>
        <p:spPr>
          <a:xfrm rot="21070889">
            <a:off x="7318084" y="3447348"/>
            <a:ext cx="4351085" cy="2894803"/>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221041"/>
            <a:ext cx="10515600" cy="4231274"/>
          </a:xfrm>
        </p:spPr>
        <p:txBody>
          <a:bodyPr>
            <a:normAutofit/>
          </a:bodyPr>
          <a:lstStyle/>
          <a:p>
            <a:pPr marL="0" indent="0">
              <a:buNone/>
            </a:pPr>
            <a:r>
              <a:rPr lang="en-US" sz="3200" dirty="0">
                <a:solidFill>
                  <a:schemeClr val="bg1"/>
                </a:solidFill>
                <a:effectLst>
                  <a:glow rad="101600">
                    <a:schemeClr val="tx1">
                      <a:alpha val="40000"/>
                    </a:schemeClr>
                  </a:glow>
                </a:effectLst>
              </a:rPr>
              <a:t>You fly down Highway 10 making great time.  Suddenly you realize that in your excitement to get to the park you forgot to fill up with gas.  Stranded on the side of the road what should you do?  Walk to the nearest gas station or call for assistance?</a:t>
            </a:r>
          </a:p>
          <a:p>
            <a:endParaRPr lang="en-US" sz="3200" dirty="0">
              <a:solidFill>
                <a:schemeClr val="bg1"/>
              </a:solidFill>
              <a:effectLst>
                <a:glow rad="101600">
                  <a:schemeClr val="tx1">
                    <a:alpha val="40000"/>
                  </a:schemeClr>
                </a:glow>
              </a:effectLst>
            </a:endParaRPr>
          </a:p>
          <a:p>
            <a:pPr marL="0" indent="0">
              <a:buNone/>
            </a:pPr>
            <a:r>
              <a:rPr lang="en-US" sz="3200" dirty="0">
                <a:solidFill>
                  <a:schemeClr val="bg1"/>
                </a:solidFill>
                <a:effectLst>
                  <a:glow rad="101600">
                    <a:schemeClr val="tx1">
                      <a:alpha val="40000"/>
                    </a:schemeClr>
                  </a:glow>
                </a:effectLst>
              </a:rPr>
              <a:t>Choices       Walk		Call for help</a:t>
            </a:r>
          </a:p>
          <a:p>
            <a:pPr marL="0" indent="0">
              <a:buNone/>
            </a:pPr>
            <a:r>
              <a:rPr lang="en-US" sz="3200" dirty="0">
                <a:solidFill>
                  <a:schemeClr val="bg1"/>
                </a:solidFill>
                <a:effectLst>
                  <a:glow rad="101600">
                    <a:schemeClr val="tx1">
                      <a:alpha val="40000"/>
                    </a:schemeClr>
                  </a:glow>
                </a:effectLst>
              </a:rPr>
              <a:t>		   </a:t>
            </a:r>
            <a:r>
              <a:rPr lang="en-US" sz="3200" dirty="0">
                <a:solidFill>
                  <a:schemeClr val="bg1"/>
                </a:solidFill>
                <a:effectLst>
                  <a:glow rad="101600">
                    <a:schemeClr val="tx1">
                      <a:alpha val="40000"/>
                    </a:schemeClr>
                  </a:glow>
                </a:effectLst>
                <a:hlinkClick r:id="rId3" action="ppaction://hlinksldjump"/>
              </a:rPr>
              <a:t>Do</a:t>
            </a:r>
            <a:r>
              <a:rPr lang="en-US" sz="3200" dirty="0">
                <a:solidFill>
                  <a:schemeClr val="bg1"/>
                </a:solidFill>
                <a:effectLst>
                  <a:glow rad="101600">
                    <a:schemeClr val="tx1">
                      <a:alpha val="40000"/>
                    </a:schemeClr>
                  </a:glow>
                </a:effectLst>
              </a:rPr>
              <a:t>		        </a:t>
            </a:r>
            <a:r>
              <a:rPr lang="en-US" sz="3200" dirty="0">
                <a:solidFill>
                  <a:schemeClr val="bg1"/>
                </a:solidFill>
                <a:effectLst>
                  <a:glow rad="101600">
                    <a:schemeClr val="tx1">
                      <a:alpha val="40000"/>
                    </a:schemeClr>
                  </a:glow>
                </a:effectLst>
                <a:hlinkClick r:id="rId4" action="ppaction://hlinksldjump"/>
              </a:rPr>
              <a:t>La</a:t>
            </a:r>
            <a:endParaRPr lang="en-US" sz="3200" dirty="0">
              <a:solidFill>
                <a:schemeClr val="bg1"/>
              </a:solidFill>
              <a:effectLst>
                <a:glow rad="101600">
                  <a:schemeClr val="tx1">
                    <a:alpha val="40000"/>
                  </a:schemeClr>
                </a:glow>
              </a:effectLst>
            </a:endParaRP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E800D590-BBE3-5C47-BC59-D62E89A0F21E}"/>
              </a:ext>
            </a:extLst>
          </p:cNvPr>
          <p:cNvPicPr>
            <a:picLocks noChangeAspect="1"/>
          </p:cNvPicPr>
          <p:nvPr/>
        </p:nvPicPr>
        <p:blipFill>
          <a:blip r:embed="rId5"/>
          <a:stretch>
            <a:fillRect/>
          </a:stretch>
        </p:blipFill>
        <p:spPr>
          <a:xfrm>
            <a:off x="0" y="522918"/>
            <a:ext cx="12192000" cy="1302707"/>
          </a:xfrm>
          <a:prstGeom prst="rect">
            <a:avLst/>
          </a:prstGeom>
        </p:spPr>
      </p:pic>
    </p:spTree>
    <p:extLst>
      <p:ext uri="{BB962C8B-B14F-4D97-AF65-F5344CB8AC3E}">
        <p14:creationId xmlns:p14="http://schemas.microsoft.com/office/powerpoint/2010/main" val="2514425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43426DD-182F-BB45-A9AA-1CF0FE058093}"/>
              </a:ext>
            </a:extLst>
          </p:cNvPr>
          <p:cNvPicPr>
            <a:picLocks noChangeAspect="1"/>
          </p:cNvPicPr>
          <p:nvPr/>
        </p:nvPicPr>
        <p:blipFill>
          <a:blip r:embed="rId2"/>
          <a:stretch>
            <a:fillRect/>
          </a:stretch>
        </p:blipFill>
        <p:spPr>
          <a:xfrm>
            <a:off x="0" y="-1"/>
            <a:ext cx="12192000" cy="6871851"/>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332251"/>
            <a:ext cx="10515600" cy="4313247"/>
          </a:xfrm>
        </p:spPr>
        <p:txBody>
          <a:bodyPr/>
          <a:lstStyle/>
          <a:p>
            <a:pPr marL="0" indent="0">
              <a:buNone/>
            </a:pPr>
            <a:r>
              <a:rPr lang="en-US" sz="3600" dirty="0">
                <a:solidFill>
                  <a:schemeClr val="bg1"/>
                </a:solidFill>
                <a:effectLst>
                  <a:glow rad="101600">
                    <a:schemeClr val="tx1">
                      <a:alpha val="40000"/>
                    </a:schemeClr>
                  </a:glow>
                </a:effectLst>
              </a:rPr>
              <a:t>You cruise down Route 66.  Out of nowhere you hear a loud pop.  Your car hobbles along with a flat tire.  You can either call for assistance, or you can fix it yourself.</a:t>
            </a:r>
          </a:p>
          <a:p>
            <a:pPr marL="0" indent="0">
              <a:buNone/>
            </a:pPr>
            <a:r>
              <a:rPr lang="en-US" sz="3600" dirty="0">
                <a:solidFill>
                  <a:schemeClr val="bg1"/>
                </a:solidFill>
                <a:effectLst>
                  <a:glow rad="101600">
                    <a:schemeClr val="tx1">
                      <a:alpha val="40000"/>
                    </a:schemeClr>
                  </a:glow>
                </a:effectLst>
              </a:rPr>
              <a:t> </a:t>
            </a:r>
          </a:p>
          <a:p>
            <a:pPr marL="0" indent="0">
              <a:buNone/>
            </a:pPr>
            <a:r>
              <a:rPr lang="en-US" sz="3600" dirty="0">
                <a:solidFill>
                  <a:schemeClr val="bg1"/>
                </a:solidFill>
                <a:effectLst>
                  <a:glow rad="101600">
                    <a:schemeClr val="tx1">
                      <a:alpha val="40000"/>
                    </a:schemeClr>
                  </a:glow>
                </a:effectLst>
              </a:rPr>
              <a:t>Choices      Call for help      Fix it yourself</a:t>
            </a:r>
          </a:p>
          <a:p>
            <a:pPr marL="0" indent="0">
              <a:buNone/>
            </a:pPr>
            <a:r>
              <a:rPr lang="en-US" sz="3600" dirty="0">
                <a:solidFill>
                  <a:schemeClr val="bg1"/>
                </a:solidFill>
                <a:effectLst>
                  <a:glow rad="101600">
                    <a:schemeClr val="tx1">
                      <a:alpha val="40000"/>
                    </a:schemeClr>
                  </a:glow>
                </a:effectLst>
              </a:rPr>
              <a:t>	</a:t>
            </a:r>
            <a:r>
              <a:rPr lang="en-US" sz="3600" dirty="0">
                <a:solidFill>
                  <a:schemeClr val="bg1"/>
                </a:solidFill>
                <a:effectLst>
                  <a:glow rad="101600">
                    <a:schemeClr val="bg1">
                      <a:alpha val="40000"/>
                    </a:schemeClr>
                  </a:glow>
                </a:effectLst>
              </a:rPr>
              <a:t>	          </a:t>
            </a:r>
            <a:r>
              <a:rPr lang="en-US" sz="3600" dirty="0">
                <a:solidFill>
                  <a:schemeClr val="bg1"/>
                </a:solidFill>
                <a:effectLst>
                  <a:glow rad="101600">
                    <a:schemeClr val="bg1">
                      <a:alpha val="40000"/>
                    </a:schemeClr>
                  </a:glow>
                </a:effectLst>
                <a:hlinkClick r:id="rId3" action="ppaction://hlinksldjump"/>
              </a:rPr>
              <a:t>La</a:t>
            </a:r>
            <a:r>
              <a:rPr lang="en-US" sz="3600" dirty="0">
                <a:solidFill>
                  <a:schemeClr val="bg1"/>
                </a:solidFill>
                <a:effectLst>
                  <a:glow rad="101600">
                    <a:schemeClr val="bg1">
                      <a:alpha val="40000"/>
                    </a:schemeClr>
                  </a:glow>
                </a:effectLst>
              </a:rPr>
              <a:t>			   </a:t>
            </a:r>
            <a:r>
              <a:rPr lang="en-US" sz="3600" dirty="0">
                <a:solidFill>
                  <a:schemeClr val="bg1"/>
                </a:solidFill>
                <a:effectLst>
                  <a:glow rad="101600">
                    <a:schemeClr val="bg1">
                      <a:alpha val="40000"/>
                    </a:schemeClr>
                  </a:glow>
                </a:effectLst>
                <a:hlinkClick r:id="rId4" action="ppaction://hlinksldjump"/>
              </a:rPr>
              <a:t>Do</a:t>
            </a:r>
            <a:endParaRPr lang="en-US" sz="3600" dirty="0">
              <a:solidFill>
                <a:schemeClr val="bg1"/>
              </a:solidFill>
              <a:effectLst>
                <a:glow rad="101600">
                  <a:schemeClr val="bg1">
                    <a:alpha val="40000"/>
                  </a:schemeClr>
                </a:glow>
              </a:effectLst>
            </a:endParaRP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DB3437A2-8B35-9D41-8E7F-034A48FB5383}"/>
              </a:ext>
            </a:extLst>
          </p:cNvPr>
          <p:cNvPicPr>
            <a:picLocks noChangeAspect="1"/>
          </p:cNvPicPr>
          <p:nvPr/>
        </p:nvPicPr>
        <p:blipFill>
          <a:blip r:embed="rId5"/>
          <a:stretch>
            <a:fillRect/>
          </a:stretch>
        </p:blipFill>
        <p:spPr>
          <a:xfrm>
            <a:off x="0" y="391309"/>
            <a:ext cx="12192000" cy="1572000"/>
          </a:xfrm>
          <a:prstGeom prst="rect">
            <a:avLst/>
          </a:prstGeom>
        </p:spPr>
      </p:pic>
    </p:spTree>
    <p:extLst>
      <p:ext uri="{BB962C8B-B14F-4D97-AF65-F5344CB8AC3E}">
        <p14:creationId xmlns:p14="http://schemas.microsoft.com/office/powerpoint/2010/main" val="2148946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4FE3CA-F69D-CF44-B82A-D752C39E2226}"/>
              </a:ext>
            </a:extLst>
          </p:cNvPr>
          <p:cNvPicPr>
            <a:picLocks noChangeAspect="1"/>
          </p:cNvPicPr>
          <p:nvPr/>
        </p:nvPicPr>
        <p:blipFill>
          <a:blip r:embed="rId2"/>
          <a:stretch>
            <a:fillRect/>
          </a:stretch>
        </p:blipFill>
        <p:spPr>
          <a:xfrm>
            <a:off x="0" y="-1"/>
            <a:ext cx="12192000" cy="6871851"/>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431105"/>
            <a:ext cx="10515600" cy="4008331"/>
          </a:xfrm>
        </p:spPr>
        <p:txBody>
          <a:bodyPr>
            <a:normAutofit/>
          </a:bodyPr>
          <a:lstStyle/>
          <a:p>
            <a:pPr marL="0" indent="0">
              <a:buNone/>
            </a:pPr>
            <a:r>
              <a:rPr lang="en-US" sz="3200" dirty="0">
                <a:solidFill>
                  <a:schemeClr val="bg1"/>
                </a:solidFill>
                <a:effectLst>
                  <a:glow rad="101600">
                    <a:schemeClr val="tx1">
                      <a:alpha val="40000"/>
                    </a:schemeClr>
                  </a:glow>
                </a:effectLst>
              </a:rPr>
              <a:t>You start walking in the blazing 95-degree sun.  Thankfully the gas station is only a half mile away.  You make it back to your car and start driving again.  However, the walk was so draining you wonder if going to the water park might be a better choice.  </a:t>
            </a:r>
          </a:p>
          <a:p>
            <a:endParaRPr lang="en-US" sz="3200" dirty="0">
              <a:solidFill>
                <a:schemeClr val="bg1"/>
              </a:solidFill>
              <a:effectLst>
                <a:glow rad="101600">
                  <a:schemeClr val="tx1">
                    <a:alpha val="40000"/>
                  </a:schemeClr>
                </a:glow>
              </a:effectLst>
            </a:endParaRPr>
          </a:p>
          <a:p>
            <a:pPr marL="0" indent="0">
              <a:buNone/>
            </a:pPr>
            <a:r>
              <a:rPr lang="en-US" sz="3200" dirty="0">
                <a:solidFill>
                  <a:schemeClr val="bg1"/>
                </a:solidFill>
                <a:effectLst>
                  <a:glow rad="101600">
                    <a:schemeClr val="tx1">
                      <a:alpha val="40000"/>
                    </a:schemeClr>
                  </a:glow>
                </a:effectLst>
              </a:rPr>
              <a:t>Choices      Water park       Amusement park</a:t>
            </a:r>
          </a:p>
          <a:p>
            <a:pPr marL="0" indent="0">
              <a:buNone/>
            </a:pPr>
            <a:r>
              <a:rPr lang="en-US" sz="3200" dirty="0">
                <a:solidFill>
                  <a:schemeClr val="bg1"/>
                </a:solidFill>
              </a:rPr>
              <a:t>		</a:t>
            </a:r>
            <a:r>
              <a:rPr lang="en-US" sz="3200" dirty="0">
                <a:solidFill>
                  <a:schemeClr val="bg1"/>
                </a:solidFill>
                <a:effectLst>
                  <a:glow rad="101600">
                    <a:schemeClr val="bg1">
                      <a:alpha val="40000"/>
                    </a:schemeClr>
                  </a:glow>
                </a:effectLst>
              </a:rPr>
              <a:t>       </a:t>
            </a:r>
            <a:r>
              <a:rPr lang="en-US" sz="3200" dirty="0">
                <a:solidFill>
                  <a:schemeClr val="bg1"/>
                </a:solidFill>
                <a:effectLst>
                  <a:glow rad="101600">
                    <a:schemeClr val="bg1">
                      <a:alpha val="40000"/>
                    </a:schemeClr>
                  </a:glow>
                </a:effectLst>
                <a:hlinkClick r:id="rId3" action="ppaction://hlinksldjump"/>
              </a:rPr>
              <a:t>Do</a:t>
            </a:r>
            <a:r>
              <a:rPr lang="en-US" sz="3200" dirty="0">
                <a:solidFill>
                  <a:schemeClr val="bg1"/>
                </a:solidFill>
                <a:effectLst>
                  <a:glow rad="101600">
                    <a:schemeClr val="bg1">
                      <a:alpha val="40000"/>
                    </a:schemeClr>
                  </a:glow>
                </a:effectLst>
              </a:rPr>
              <a:t>			</a:t>
            </a:r>
            <a:r>
              <a:rPr lang="en-US" sz="3200" dirty="0">
                <a:solidFill>
                  <a:schemeClr val="bg1"/>
                </a:solidFill>
                <a:effectLst>
                  <a:glow rad="101600">
                    <a:schemeClr val="bg1">
                      <a:alpha val="40000"/>
                    </a:schemeClr>
                  </a:glow>
                </a:effectLst>
                <a:hlinkClick r:id="rId4" action="ppaction://hlinksldjump"/>
              </a:rPr>
              <a:t>So</a:t>
            </a:r>
            <a:endParaRPr lang="en-US" sz="3200" dirty="0">
              <a:solidFill>
                <a:schemeClr val="bg1"/>
              </a:solidFill>
              <a:effectLst>
                <a:glow rad="101600">
                  <a:schemeClr val="bg1">
                    <a:alpha val="40000"/>
                  </a:schemeClr>
                </a:glow>
              </a:effectLst>
            </a:endParaRP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A45E26A3-C48C-2146-928D-EC2C26FF0D6A}"/>
              </a:ext>
            </a:extLst>
          </p:cNvPr>
          <p:cNvPicPr>
            <a:picLocks noChangeAspect="1"/>
          </p:cNvPicPr>
          <p:nvPr/>
        </p:nvPicPr>
        <p:blipFill>
          <a:blip r:embed="rId5"/>
          <a:stretch>
            <a:fillRect/>
          </a:stretch>
        </p:blipFill>
        <p:spPr>
          <a:xfrm>
            <a:off x="838200" y="411204"/>
            <a:ext cx="10401300" cy="1612900"/>
          </a:xfrm>
          <a:prstGeom prst="rect">
            <a:avLst/>
          </a:prstGeom>
        </p:spPr>
      </p:pic>
    </p:spTree>
    <p:extLst>
      <p:ext uri="{BB962C8B-B14F-4D97-AF65-F5344CB8AC3E}">
        <p14:creationId xmlns:p14="http://schemas.microsoft.com/office/powerpoint/2010/main" val="3861159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3DCF1E7-B96D-FC47-975D-60F58204AE9A}"/>
              </a:ext>
            </a:extLst>
          </p:cNvPr>
          <p:cNvPicPr>
            <a:picLocks noChangeAspect="1"/>
          </p:cNvPicPr>
          <p:nvPr/>
        </p:nvPicPr>
        <p:blipFill>
          <a:blip r:embed="rId2"/>
          <a:stretch>
            <a:fillRect/>
          </a:stretch>
        </p:blipFill>
        <p:spPr>
          <a:xfrm rot="284107">
            <a:off x="5594440" y="2257589"/>
            <a:ext cx="6223000" cy="4140200"/>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270468"/>
            <a:ext cx="10515600" cy="2944083"/>
          </a:xfrm>
        </p:spPr>
        <p:txBody>
          <a:bodyPr/>
          <a:lstStyle/>
          <a:p>
            <a:pPr marL="0" indent="0">
              <a:buNone/>
            </a:pPr>
            <a:r>
              <a:rPr lang="en-US" dirty="0">
                <a:solidFill>
                  <a:schemeClr val="bg1"/>
                </a:solidFill>
                <a:effectLst>
                  <a:glow rad="101600">
                    <a:schemeClr val="tx1">
                      <a:alpha val="40000"/>
                    </a:schemeClr>
                  </a:glow>
                </a:effectLst>
              </a:rPr>
              <a:t>You call for assistance, but help is two hours away.  You wait in complete boredom. . .  finally help arrives.  As you return on your journey do you turn left or right?</a:t>
            </a:r>
          </a:p>
          <a:p>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Choices 	Left		Right</a:t>
            </a:r>
          </a:p>
          <a:p>
            <a:pPr marL="0" indent="0">
              <a:buNone/>
            </a:pPr>
            <a:r>
              <a:rPr lang="en-US" dirty="0">
                <a:solidFill>
                  <a:schemeClr val="bg1"/>
                </a:solidFill>
              </a:rPr>
              <a:t>		 </a:t>
            </a:r>
            <a:r>
              <a:rPr lang="en-US" dirty="0">
                <a:solidFill>
                  <a:schemeClr val="bg1"/>
                </a:solidFill>
                <a:hlinkClick r:id="rId3" action="ppaction://hlinksldjump"/>
              </a:rPr>
              <a:t>Do</a:t>
            </a:r>
            <a:r>
              <a:rPr lang="en-US" dirty="0">
                <a:solidFill>
                  <a:schemeClr val="bg1"/>
                </a:solidFill>
              </a:rPr>
              <a:t>		   </a:t>
            </a:r>
            <a:r>
              <a:rPr lang="en-US" dirty="0">
                <a:solidFill>
                  <a:schemeClr val="bg1"/>
                </a:solidFill>
                <a:hlinkClick r:id="rId4" action="ppaction://hlinksldjump"/>
              </a:rPr>
              <a:t>So</a:t>
            </a:r>
            <a:r>
              <a:rPr lang="en-US" dirty="0">
                <a:solidFill>
                  <a:schemeClr val="bg1"/>
                </a:solidFill>
              </a:rPr>
              <a:t>	</a:t>
            </a:r>
          </a:p>
          <a:p>
            <a:endParaRPr lang="en-US" dirty="0">
              <a:solidFill>
                <a:schemeClr val="bg1"/>
              </a:solidFill>
            </a:endParaRPr>
          </a:p>
        </p:txBody>
      </p:sp>
      <p:pic>
        <p:nvPicPr>
          <p:cNvPr id="4" name="Picture 3">
            <a:extLst>
              <a:ext uri="{FF2B5EF4-FFF2-40B4-BE49-F238E27FC236}">
                <a16:creationId xmlns:a16="http://schemas.microsoft.com/office/drawing/2014/main" id="{AF56EAF3-1CCF-7F46-9CBF-799A88AF1E95}"/>
              </a:ext>
            </a:extLst>
          </p:cNvPr>
          <p:cNvPicPr>
            <a:picLocks noChangeAspect="1"/>
          </p:cNvPicPr>
          <p:nvPr/>
        </p:nvPicPr>
        <p:blipFill>
          <a:blip r:embed="rId5"/>
          <a:stretch>
            <a:fillRect/>
          </a:stretch>
        </p:blipFill>
        <p:spPr>
          <a:xfrm>
            <a:off x="0" y="433579"/>
            <a:ext cx="12192000" cy="1392046"/>
          </a:xfrm>
          <a:prstGeom prst="rect">
            <a:avLst/>
          </a:prstGeom>
        </p:spPr>
      </p:pic>
    </p:spTree>
    <p:extLst>
      <p:ext uri="{BB962C8B-B14F-4D97-AF65-F5344CB8AC3E}">
        <p14:creationId xmlns:p14="http://schemas.microsoft.com/office/powerpoint/2010/main" val="723536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C1794C-3133-9242-9901-DEF38C1E43FF}"/>
              </a:ext>
            </a:extLst>
          </p:cNvPr>
          <p:cNvPicPr>
            <a:picLocks noChangeAspect="1"/>
          </p:cNvPicPr>
          <p:nvPr/>
        </p:nvPicPr>
        <p:blipFill>
          <a:blip r:embed="rId2"/>
          <a:stretch>
            <a:fillRect/>
          </a:stretch>
        </p:blipFill>
        <p:spPr>
          <a:xfrm>
            <a:off x="0" y="-1"/>
            <a:ext cx="12192000" cy="6835451"/>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381712"/>
            <a:ext cx="10515600" cy="3787268"/>
          </a:xfrm>
        </p:spPr>
        <p:txBody>
          <a:bodyPr/>
          <a:lstStyle/>
          <a:p>
            <a:pPr marL="0" indent="0">
              <a:buNone/>
            </a:pPr>
            <a:r>
              <a:rPr lang="en-US" sz="3200" dirty="0">
                <a:solidFill>
                  <a:schemeClr val="bg1"/>
                </a:solidFill>
                <a:effectLst>
                  <a:glow rad="101600">
                    <a:schemeClr val="tx1">
                      <a:alpha val="40000"/>
                    </a:schemeClr>
                  </a:glow>
                </a:effectLst>
              </a:rPr>
              <a:t>While fixing your tire you pass the time by singing along with the radio.  As you start back on your journey your younger sibling wants to watch a movie.  Do you want to continue to sing or watch a movie?</a:t>
            </a:r>
          </a:p>
          <a:p>
            <a:endParaRPr lang="en-US" sz="3200" dirty="0">
              <a:solidFill>
                <a:schemeClr val="bg1"/>
              </a:solidFill>
              <a:effectLst>
                <a:glow rad="101600">
                  <a:schemeClr val="tx1">
                    <a:alpha val="40000"/>
                  </a:schemeClr>
                </a:glow>
              </a:effectLst>
            </a:endParaRPr>
          </a:p>
          <a:p>
            <a:pPr marL="0" indent="0">
              <a:buNone/>
            </a:pPr>
            <a:r>
              <a:rPr lang="en-US" sz="3200" dirty="0">
                <a:solidFill>
                  <a:schemeClr val="bg1"/>
                </a:solidFill>
                <a:effectLst>
                  <a:glow rad="101600">
                    <a:schemeClr val="tx1">
                      <a:alpha val="40000"/>
                    </a:schemeClr>
                  </a:glow>
                </a:effectLst>
              </a:rPr>
              <a:t>Choices 	Watch a movie        continue to sing</a:t>
            </a:r>
          </a:p>
          <a:p>
            <a:pPr marL="0" indent="0">
              <a:buNone/>
            </a:pPr>
            <a:r>
              <a:rPr lang="en-US" sz="3200" dirty="0">
                <a:solidFill>
                  <a:schemeClr val="bg1"/>
                </a:solidFill>
                <a:effectLst>
                  <a:glow rad="101600">
                    <a:schemeClr val="tx1">
                      <a:alpha val="40000"/>
                    </a:schemeClr>
                  </a:glow>
                </a:effectLst>
              </a:rPr>
              <a:t>			</a:t>
            </a:r>
            <a:r>
              <a:rPr lang="en-US" sz="3200" dirty="0">
                <a:solidFill>
                  <a:schemeClr val="bg1"/>
                </a:solidFill>
                <a:effectLst>
                  <a:glow rad="101600">
                    <a:schemeClr val="bg1">
                      <a:alpha val="40000"/>
                    </a:schemeClr>
                  </a:glow>
                </a:effectLst>
                <a:hlinkClick r:id="rId3" action="ppaction://hlinksldjump"/>
              </a:rPr>
              <a:t>So</a:t>
            </a:r>
            <a:r>
              <a:rPr lang="en-US" sz="3200" dirty="0">
                <a:solidFill>
                  <a:schemeClr val="bg1"/>
                </a:solidFill>
                <a:effectLst>
                  <a:glow rad="101600">
                    <a:schemeClr val="bg1">
                      <a:alpha val="40000"/>
                    </a:schemeClr>
                  </a:glow>
                </a:effectLst>
              </a:rPr>
              <a:t>			      </a:t>
            </a:r>
            <a:r>
              <a:rPr lang="en-US" sz="3200" dirty="0">
                <a:solidFill>
                  <a:schemeClr val="bg1"/>
                </a:solidFill>
                <a:effectLst>
                  <a:glow rad="101600">
                    <a:schemeClr val="bg1">
                      <a:alpha val="40000"/>
                    </a:schemeClr>
                  </a:glow>
                </a:effectLst>
                <a:hlinkClick r:id="rId4" action="ppaction://hlinksldjump"/>
              </a:rPr>
              <a:t>Do</a:t>
            </a:r>
            <a:endParaRPr lang="en-US" sz="3200" dirty="0">
              <a:solidFill>
                <a:schemeClr val="bg1"/>
              </a:solidFill>
              <a:effectLst>
                <a:glow rad="101600">
                  <a:schemeClr val="bg1">
                    <a:alpha val="40000"/>
                  </a:schemeClr>
                </a:glow>
              </a:effectLst>
            </a:endParaRPr>
          </a:p>
          <a:p>
            <a:endParaRPr lang="en-US" dirty="0">
              <a:solidFill>
                <a:schemeClr val="bg1"/>
              </a:solidFill>
            </a:endParaRPr>
          </a:p>
        </p:txBody>
      </p:sp>
      <p:pic>
        <p:nvPicPr>
          <p:cNvPr id="4" name="Picture 3">
            <a:extLst>
              <a:ext uri="{FF2B5EF4-FFF2-40B4-BE49-F238E27FC236}">
                <a16:creationId xmlns:a16="http://schemas.microsoft.com/office/drawing/2014/main" id="{3577FE45-5C6D-EF46-8ADE-515516073838}"/>
              </a:ext>
            </a:extLst>
          </p:cNvPr>
          <p:cNvPicPr>
            <a:picLocks noChangeAspect="1"/>
          </p:cNvPicPr>
          <p:nvPr/>
        </p:nvPicPr>
        <p:blipFill>
          <a:blip r:embed="rId5"/>
          <a:stretch>
            <a:fillRect/>
          </a:stretch>
        </p:blipFill>
        <p:spPr>
          <a:xfrm>
            <a:off x="838200" y="388886"/>
            <a:ext cx="10248900" cy="1562100"/>
          </a:xfrm>
          <a:prstGeom prst="rect">
            <a:avLst/>
          </a:prstGeom>
        </p:spPr>
      </p:pic>
    </p:spTree>
    <p:extLst>
      <p:ext uri="{BB962C8B-B14F-4D97-AF65-F5344CB8AC3E}">
        <p14:creationId xmlns:p14="http://schemas.microsoft.com/office/powerpoint/2010/main" val="2130561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35AA75-CF38-5C47-9051-7CFCB28979F0}"/>
              </a:ext>
            </a:extLst>
          </p:cNvPr>
          <p:cNvPicPr>
            <a:picLocks noChangeAspect="1"/>
          </p:cNvPicPr>
          <p:nvPr/>
        </p:nvPicPr>
        <p:blipFill>
          <a:blip r:embed="rId2"/>
          <a:stretch>
            <a:fillRect/>
          </a:stretch>
        </p:blipFill>
        <p:spPr>
          <a:xfrm>
            <a:off x="0" y="-1"/>
            <a:ext cx="12192000" cy="6842449"/>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13487" y="1041123"/>
            <a:ext cx="10515600" cy="5087827"/>
          </a:xfrm>
        </p:spPr>
        <p:txBody>
          <a:bodyPr>
            <a:normAutofit/>
          </a:bodyPr>
          <a:lstStyle/>
          <a:p>
            <a:pPr marL="0" indent="0">
              <a:buNone/>
            </a:pPr>
            <a:r>
              <a:rPr lang="en-US" dirty="0">
                <a:solidFill>
                  <a:schemeClr val="bg1"/>
                </a:solidFill>
                <a:effectLst>
                  <a:glow rad="101600">
                    <a:schemeClr val="tx1">
                      <a:alpha val="40000"/>
                    </a:schemeClr>
                  </a:glow>
                </a:effectLst>
              </a:rPr>
              <a:t>The drive drags on forever.  Will you ever get there?  Suddenly, something catches your eye over the top of the trees.  You spot it, your favorite roller coaster is towering over the park.  You can hardly contain your excitement, you’re finally there!  Go to the front of the line by singing in two parts.</a:t>
            </a:r>
          </a:p>
          <a:p>
            <a:pPr marL="0" indent="0">
              <a:buNone/>
            </a:pPr>
            <a:endParaRPr lang="en-US" dirty="0">
              <a:solidFill>
                <a:schemeClr val="bg1"/>
              </a:solidFill>
              <a:effectLst>
                <a:glow rad="101600">
                  <a:schemeClr val="tx1">
                    <a:alpha val="40000"/>
                  </a:schemeClr>
                </a:glow>
              </a:effectLst>
            </a:endParaRPr>
          </a:p>
          <a:p>
            <a:pPr marL="0" indent="0">
              <a:buNone/>
            </a:pPr>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Part 1</a:t>
            </a:r>
          </a:p>
          <a:p>
            <a:pPr marL="0" indent="0">
              <a:buNone/>
            </a:pPr>
            <a:endParaRPr lang="en-US" dirty="0">
              <a:solidFill>
                <a:schemeClr val="bg1"/>
              </a:solidFill>
              <a:effectLst>
                <a:glow rad="101600">
                  <a:schemeClr val="tx1">
                    <a:alpha val="40000"/>
                  </a:schemeClr>
                </a:glow>
              </a:effectLst>
            </a:endParaRPr>
          </a:p>
          <a:p>
            <a:pPr marL="0" indent="0">
              <a:buNone/>
            </a:pPr>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Part 2</a:t>
            </a:r>
          </a:p>
          <a:p>
            <a:endParaRPr lang="en-US" dirty="0">
              <a:solidFill>
                <a:schemeClr val="bg1"/>
              </a:solidFill>
            </a:endParaRPr>
          </a:p>
        </p:txBody>
      </p:sp>
      <p:pic>
        <p:nvPicPr>
          <p:cNvPr id="4" name="Picture 3">
            <a:extLst>
              <a:ext uri="{FF2B5EF4-FFF2-40B4-BE49-F238E27FC236}">
                <a16:creationId xmlns:a16="http://schemas.microsoft.com/office/drawing/2014/main" id="{695A9AD2-3C55-7B4B-82CD-907BA15DD8D8}"/>
              </a:ext>
            </a:extLst>
          </p:cNvPr>
          <p:cNvPicPr>
            <a:picLocks noChangeAspect="1"/>
          </p:cNvPicPr>
          <p:nvPr/>
        </p:nvPicPr>
        <p:blipFill>
          <a:blip r:embed="rId3"/>
          <a:stretch>
            <a:fillRect/>
          </a:stretch>
        </p:blipFill>
        <p:spPr>
          <a:xfrm>
            <a:off x="1828799" y="5244181"/>
            <a:ext cx="10085797" cy="1217908"/>
          </a:xfrm>
          <a:prstGeom prst="rect">
            <a:avLst/>
          </a:prstGeom>
        </p:spPr>
      </p:pic>
      <p:pic>
        <p:nvPicPr>
          <p:cNvPr id="5" name="Picture 4">
            <a:extLst>
              <a:ext uri="{FF2B5EF4-FFF2-40B4-BE49-F238E27FC236}">
                <a16:creationId xmlns:a16="http://schemas.microsoft.com/office/drawing/2014/main" id="{B85E3FA0-0DCA-F24A-B3F6-C399745F8ECF}"/>
              </a:ext>
            </a:extLst>
          </p:cNvPr>
          <p:cNvPicPr>
            <a:picLocks noChangeAspect="1"/>
          </p:cNvPicPr>
          <p:nvPr/>
        </p:nvPicPr>
        <p:blipFill>
          <a:blip r:embed="rId4"/>
          <a:stretch>
            <a:fillRect/>
          </a:stretch>
        </p:blipFill>
        <p:spPr>
          <a:xfrm>
            <a:off x="1828799" y="3581496"/>
            <a:ext cx="10085797" cy="1324977"/>
          </a:xfrm>
          <a:prstGeom prst="rect">
            <a:avLst/>
          </a:prstGeom>
        </p:spPr>
      </p:pic>
    </p:spTree>
    <p:extLst>
      <p:ext uri="{BB962C8B-B14F-4D97-AF65-F5344CB8AC3E}">
        <p14:creationId xmlns:p14="http://schemas.microsoft.com/office/powerpoint/2010/main" val="1426476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6DE8551-0DD0-B24D-B57A-6E7A2675A944}"/>
              </a:ext>
            </a:extLst>
          </p:cNvPr>
          <p:cNvPicPr>
            <a:picLocks noChangeAspect="1"/>
          </p:cNvPicPr>
          <p:nvPr/>
        </p:nvPicPr>
        <p:blipFill>
          <a:blip r:embed="rId2"/>
          <a:stretch>
            <a:fillRect/>
          </a:stretch>
        </p:blipFill>
        <p:spPr>
          <a:xfrm>
            <a:off x="0" y="0"/>
            <a:ext cx="12192000" cy="6899396"/>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788773" y="782277"/>
            <a:ext cx="10515600" cy="4652607"/>
          </a:xfrm>
        </p:spPr>
        <p:txBody>
          <a:bodyPr>
            <a:normAutofit lnSpcReduction="10000"/>
          </a:bodyPr>
          <a:lstStyle/>
          <a:p>
            <a:pPr marL="0" indent="0">
              <a:buNone/>
            </a:pPr>
            <a:r>
              <a:rPr lang="en-US" sz="3200" dirty="0">
                <a:solidFill>
                  <a:schemeClr val="bg1"/>
                </a:solidFill>
                <a:effectLst>
                  <a:glow rad="101600">
                    <a:schemeClr val="tx1">
                      <a:alpha val="40000"/>
                    </a:schemeClr>
                  </a:glow>
                </a:effectLst>
              </a:rPr>
              <a:t>You finally reach the amusement park!  To your surprise, the park is almost entirely empty.  There are no lines for any of the rides.  What great luck you have!</a:t>
            </a:r>
          </a:p>
          <a:p>
            <a:pPr marL="0" indent="0">
              <a:buNone/>
            </a:pPr>
            <a:endParaRPr lang="en-US" sz="3200" dirty="0">
              <a:solidFill>
                <a:schemeClr val="bg1"/>
              </a:solidFill>
              <a:effectLst>
                <a:glow rad="101600">
                  <a:schemeClr val="tx1">
                    <a:alpha val="40000"/>
                  </a:schemeClr>
                </a:glow>
              </a:effectLst>
            </a:endParaRPr>
          </a:p>
          <a:p>
            <a:pPr marL="0" indent="0">
              <a:buNone/>
            </a:pPr>
            <a:endParaRPr lang="en-US" sz="3200" dirty="0">
              <a:solidFill>
                <a:schemeClr val="bg1"/>
              </a:solidFill>
              <a:effectLst>
                <a:glow rad="101600">
                  <a:schemeClr val="tx1">
                    <a:alpha val="40000"/>
                  </a:schemeClr>
                </a:glow>
              </a:effectLst>
            </a:endParaRPr>
          </a:p>
          <a:p>
            <a:pPr marL="0" indent="0">
              <a:buNone/>
            </a:pPr>
            <a:r>
              <a:rPr lang="en-US" sz="3200" dirty="0">
                <a:solidFill>
                  <a:schemeClr val="bg1"/>
                </a:solidFill>
                <a:effectLst>
                  <a:glow rad="101600">
                    <a:schemeClr val="tx1">
                      <a:alpha val="40000"/>
                    </a:schemeClr>
                  </a:glow>
                </a:effectLst>
              </a:rPr>
              <a:t>Part 1</a:t>
            </a:r>
          </a:p>
          <a:p>
            <a:pPr marL="0" indent="0">
              <a:buNone/>
            </a:pPr>
            <a:endParaRPr lang="en-US" sz="3200" dirty="0">
              <a:solidFill>
                <a:schemeClr val="bg1"/>
              </a:solidFill>
              <a:effectLst>
                <a:glow rad="101600">
                  <a:schemeClr val="tx1">
                    <a:alpha val="40000"/>
                  </a:schemeClr>
                </a:glow>
              </a:effectLst>
            </a:endParaRPr>
          </a:p>
          <a:p>
            <a:pPr marL="0" indent="0">
              <a:buNone/>
            </a:pPr>
            <a:endParaRPr lang="en-US" sz="3200" dirty="0">
              <a:solidFill>
                <a:schemeClr val="bg1"/>
              </a:solidFill>
              <a:effectLst>
                <a:glow rad="101600">
                  <a:schemeClr val="tx1">
                    <a:alpha val="40000"/>
                  </a:schemeClr>
                </a:glow>
              </a:effectLst>
            </a:endParaRPr>
          </a:p>
          <a:p>
            <a:pPr marL="0" indent="0">
              <a:buNone/>
            </a:pPr>
            <a:r>
              <a:rPr lang="en-US" sz="3200" dirty="0">
                <a:solidFill>
                  <a:schemeClr val="bg1"/>
                </a:solidFill>
                <a:effectLst>
                  <a:glow rad="101600">
                    <a:schemeClr val="tx1">
                      <a:alpha val="40000"/>
                    </a:schemeClr>
                  </a:glow>
                </a:effectLst>
              </a:rPr>
              <a:t>Part 2</a:t>
            </a:r>
          </a:p>
          <a:p>
            <a:endParaRPr lang="en-US" dirty="0">
              <a:solidFill>
                <a:schemeClr val="bg1"/>
              </a:solidFill>
            </a:endParaRPr>
          </a:p>
        </p:txBody>
      </p:sp>
      <p:pic>
        <p:nvPicPr>
          <p:cNvPr id="4" name="Picture 3">
            <a:extLst>
              <a:ext uri="{FF2B5EF4-FFF2-40B4-BE49-F238E27FC236}">
                <a16:creationId xmlns:a16="http://schemas.microsoft.com/office/drawing/2014/main" id="{65B8BA9F-E85D-D846-86DB-DBB094AF8DC3}"/>
              </a:ext>
            </a:extLst>
          </p:cNvPr>
          <p:cNvPicPr>
            <a:picLocks noChangeAspect="1"/>
          </p:cNvPicPr>
          <p:nvPr/>
        </p:nvPicPr>
        <p:blipFill>
          <a:blip r:embed="rId3"/>
          <a:stretch>
            <a:fillRect/>
          </a:stretch>
        </p:blipFill>
        <p:spPr>
          <a:xfrm>
            <a:off x="2203807" y="4351643"/>
            <a:ext cx="9839218" cy="1188132"/>
          </a:xfrm>
          <a:prstGeom prst="rect">
            <a:avLst/>
          </a:prstGeom>
        </p:spPr>
      </p:pic>
      <p:pic>
        <p:nvPicPr>
          <p:cNvPr id="5" name="Picture 4">
            <a:extLst>
              <a:ext uri="{FF2B5EF4-FFF2-40B4-BE49-F238E27FC236}">
                <a16:creationId xmlns:a16="http://schemas.microsoft.com/office/drawing/2014/main" id="{64247561-8F84-F849-89E3-46E982DF21EC}"/>
              </a:ext>
            </a:extLst>
          </p:cNvPr>
          <p:cNvPicPr>
            <a:picLocks noChangeAspect="1"/>
          </p:cNvPicPr>
          <p:nvPr/>
        </p:nvPicPr>
        <p:blipFill>
          <a:blip r:embed="rId4"/>
          <a:stretch>
            <a:fillRect/>
          </a:stretch>
        </p:blipFill>
        <p:spPr>
          <a:xfrm>
            <a:off x="2203807" y="2733879"/>
            <a:ext cx="9839218" cy="1259047"/>
          </a:xfrm>
          <a:prstGeom prst="rect">
            <a:avLst/>
          </a:prstGeom>
        </p:spPr>
      </p:pic>
    </p:spTree>
    <p:extLst>
      <p:ext uri="{BB962C8B-B14F-4D97-AF65-F5344CB8AC3E}">
        <p14:creationId xmlns:p14="http://schemas.microsoft.com/office/powerpoint/2010/main" val="4167342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476400-21AF-D84A-9993-EEC141EF4EE0}"/>
              </a:ext>
            </a:extLst>
          </p:cNvPr>
          <p:cNvPicPr>
            <a:picLocks noChangeAspect="1"/>
          </p:cNvPicPr>
          <p:nvPr/>
        </p:nvPicPr>
        <p:blipFill>
          <a:blip r:embed="rId2"/>
          <a:stretch>
            <a:fillRect/>
          </a:stretch>
        </p:blipFill>
        <p:spPr>
          <a:xfrm>
            <a:off x="-1" y="-1"/>
            <a:ext cx="12191998" cy="6854715"/>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198" y="265788"/>
            <a:ext cx="10515600" cy="5682364"/>
          </a:xfrm>
        </p:spPr>
        <p:txBody>
          <a:bodyPr/>
          <a:lstStyle/>
          <a:p>
            <a:pPr marL="0" indent="0">
              <a:buNone/>
            </a:pPr>
            <a:r>
              <a:rPr lang="en-US" dirty="0">
                <a:solidFill>
                  <a:schemeClr val="bg1"/>
                </a:solidFill>
                <a:effectLst>
                  <a:glow rad="101600">
                    <a:schemeClr val="tx1">
                      <a:alpha val="40000"/>
                    </a:schemeClr>
                  </a:glow>
                </a:effectLst>
              </a:rPr>
              <a:t>You have enjoyed singing so much you decide to head to the American Idol auditions instead of the amusement park.  All your favorite stars are there, what a show!</a:t>
            </a:r>
          </a:p>
          <a:p>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You receive front row tickets if you sing in two parts.</a:t>
            </a:r>
          </a:p>
          <a:p>
            <a:pPr marL="0" indent="0">
              <a:buNone/>
            </a:pPr>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Part 1</a:t>
            </a:r>
          </a:p>
          <a:p>
            <a:pPr marL="0" indent="0">
              <a:buNone/>
            </a:pPr>
            <a:endParaRPr lang="en-US" dirty="0">
              <a:solidFill>
                <a:schemeClr val="bg1"/>
              </a:solidFill>
              <a:effectLst>
                <a:glow rad="101600">
                  <a:schemeClr val="tx1">
                    <a:alpha val="40000"/>
                  </a:schemeClr>
                </a:glow>
              </a:effectLst>
            </a:endParaRPr>
          </a:p>
          <a:p>
            <a:pPr marL="0" indent="0">
              <a:buNone/>
            </a:pPr>
            <a:endParaRPr lang="en-US" dirty="0">
              <a:solidFill>
                <a:schemeClr val="bg1"/>
              </a:solidFill>
              <a:effectLst>
                <a:glow rad="101600">
                  <a:schemeClr val="tx1">
                    <a:alpha val="40000"/>
                  </a:schemeClr>
                </a:glow>
              </a:effectLst>
            </a:endParaRPr>
          </a:p>
          <a:p>
            <a:pPr marL="0" indent="0">
              <a:buNone/>
            </a:pPr>
            <a:endParaRPr lang="en-US" dirty="0">
              <a:solidFill>
                <a:schemeClr val="bg1"/>
              </a:solidFill>
              <a:effectLst>
                <a:glow rad="101600">
                  <a:schemeClr val="tx1">
                    <a:alpha val="40000"/>
                  </a:schemeClr>
                </a:glow>
              </a:effectLst>
            </a:endParaRPr>
          </a:p>
          <a:p>
            <a:pPr marL="0" indent="0">
              <a:buNone/>
            </a:pPr>
            <a:r>
              <a:rPr lang="en-US" dirty="0">
                <a:solidFill>
                  <a:schemeClr val="bg1"/>
                </a:solidFill>
                <a:effectLst>
                  <a:glow rad="101600">
                    <a:schemeClr val="tx1">
                      <a:alpha val="40000"/>
                    </a:schemeClr>
                  </a:glow>
                </a:effectLst>
              </a:rPr>
              <a:t>Part 2</a:t>
            </a: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347D0A16-B54C-5A46-B194-B7F536FF0C0F}"/>
              </a:ext>
            </a:extLst>
          </p:cNvPr>
          <p:cNvPicPr>
            <a:picLocks noChangeAspect="1"/>
          </p:cNvPicPr>
          <p:nvPr/>
        </p:nvPicPr>
        <p:blipFill>
          <a:blip r:embed="rId3"/>
          <a:stretch>
            <a:fillRect/>
          </a:stretch>
        </p:blipFill>
        <p:spPr>
          <a:xfrm>
            <a:off x="1910990" y="2671064"/>
            <a:ext cx="10281007" cy="1236447"/>
          </a:xfrm>
          <a:prstGeom prst="rect">
            <a:avLst/>
          </a:prstGeom>
        </p:spPr>
      </p:pic>
      <p:pic>
        <p:nvPicPr>
          <p:cNvPr id="5" name="Picture 4">
            <a:extLst>
              <a:ext uri="{FF2B5EF4-FFF2-40B4-BE49-F238E27FC236}">
                <a16:creationId xmlns:a16="http://schemas.microsoft.com/office/drawing/2014/main" id="{054BE04F-B493-C84B-9183-474D94C126BD}"/>
              </a:ext>
            </a:extLst>
          </p:cNvPr>
          <p:cNvPicPr>
            <a:picLocks noChangeAspect="1"/>
          </p:cNvPicPr>
          <p:nvPr/>
        </p:nvPicPr>
        <p:blipFill>
          <a:blip r:embed="rId4"/>
          <a:stretch>
            <a:fillRect/>
          </a:stretch>
        </p:blipFill>
        <p:spPr>
          <a:xfrm>
            <a:off x="1910989" y="4751368"/>
            <a:ext cx="10281008" cy="1268056"/>
          </a:xfrm>
          <a:prstGeom prst="rect">
            <a:avLst/>
          </a:prstGeom>
        </p:spPr>
      </p:pic>
    </p:spTree>
    <p:extLst>
      <p:ext uri="{BB962C8B-B14F-4D97-AF65-F5344CB8AC3E}">
        <p14:creationId xmlns:p14="http://schemas.microsoft.com/office/powerpoint/2010/main" val="1006508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C3A4C6-F9C1-B64A-87D1-8B1273A2E443}"/>
              </a:ext>
            </a:extLst>
          </p:cNvPr>
          <p:cNvPicPr>
            <a:picLocks noChangeAspect="1"/>
          </p:cNvPicPr>
          <p:nvPr/>
        </p:nvPicPr>
        <p:blipFill>
          <a:blip r:embed="rId2"/>
          <a:stretch>
            <a:fillRect/>
          </a:stretch>
        </p:blipFill>
        <p:spPr>
          <a:xfrm>
            <a:off x="-1" y="287677"/>
            <a:ext cx="12192001" cy="6859314"/>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199" y="610660"/>
            <a:ext cx="10515600" cy="4351338"/>
          </a:xfrm>
        </p:spPr>
        <p:txBody>
          <a:bodyPr/>
          <a:lstStyle/>
          <a:p>
            <a:pPr marL="0" indent="0">
              <a:buNone/>
            </a:pPr>
            <a:r>
              <a:rPr lang="en-US" sz="3200" dirty="0">
                <a:solidFill>
                  <a:schemeClr val="bg1"/>
                </a:solidFill>
                <a:effectLst>
                  <a:glow rad="101600">
                    <a:schemeClr val="tx1">
                      <a:alpha val="40000"/>
                    </a:schemeClr>
                  </a:glow>
                </a:effectLst>
              </a:rPr>
              <a:t>You run into the waterpark and jump straight in the water.  After all the travel disasters from today, this turned out to be the perfect choice.</a:t>
            </a:r>
          </a:p>
          <a:p>
            <a:pPr marL="0" indent="0">
              <a:buNone/>
            </a:pPr>
            <a:endParaRPr lang="en-US" dirty="0">
              <a:solidFill>
                <a:schemeClr val="bg1"/>
              </a:solidFill>
            </a:endParaRPr>
          </a:p>
        </p:txBody>
      </p:sp>
      <p:pic>
        <p:nvPicPr>
          <p:cNvPr id="8" name="Picture 7">
            <a:extLst>
              <a:ext uri="{FF2B5EF4-FFF2-40B4-BE49-F238E27FC236}">
                <a16:creationId xmlns:a16="http://schemas.microsoft.com/office/drawing/2014/main" id="{F6225F26-505C-4145-A0F5-FAC84D9CCB56}"/>
              </a:ext>
            </a:extLst>
          </p:cNvPr>
          <p:cNvPicPr>
            <a:picLocks noChangeAspect="1"/>
          </p:cNvPicPr>
          <p:nvPr/>
        </p:nvPicPr>
        <p:blipFill>
          <a:blip r:embed="rId3"/>
          <a:stretch>
            <a:fillRect/>
          </a:stretch>
        </p:blipFill>
        <p:spPr>
          <a:xfrm>
            <a:off x="376932" y="4656466"/>
            <a:ext cx="11438349" cy="1716365"/>
          </a:xfrm>
          <a:prstGeom prst="rect">
            <a:avLst/>
          </a:prstGeom>
        </p:spPr>
      </p:pic>
    </p:spTree>
    <p:extLst>
      <p:ext uri="{BB962C8B-B14F-4D97-AF65-F5344CB8AC3E}">
        <p14:creationId xmlns:p14="http://schemas.microsoft.com/office/powerpoint/2010/main" val="4220100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8E9FFE4-C1D9-5C42-9111-CAB5FF0424A1}">
  <we:reference id="wa104178141" version="3.10.0.19" store="en-US" storeType="OMEX"/>
  <we:alternateReferences>
    <we:reference id="wa104178141" version="3.10.0.19"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180</TotalTime>
  <Words>1249</Words>
  <Application>Microsoft Macintosh PowerPoint</Application>
  <PresentationFormat>Widescreen</PresentationFormat>
  <Paragraphs>107</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Sight-Reading Adventures</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Sight-Reading Adventures</dc:title>
  <dc:creator>Micah Bland</dc:creator>
  <cp:lastModifiedBy>Bland, Micah</cp:lastModifiedBy>
  <cp:revision>28</cp:revision>
  <dcterms:created xsi:type="dcterms:W3CDTF">2018-05-05T01:10:51Z</dcterms:created>
  <dcterms:modified xsi:type="dcterms:W3CDTF">2023-05-29T21:45:30Z</dcterms:modified>
</cp:coreProperties>
</file>